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39"/>
  </p:notesMasterIdLst>
  <p:handoutMasterIdLst>
    <p:handoutMasterId r:id="rId40"/>
  </p:handoutMasterIdLst>
  <p:sldIdLst>
    <p:sldId id="256" r:id="rId5"/>
    <p:sldId id="292" r:id="rId6"/>
    <p:sldId id="266" r:id="rId7"/>
    <p:sldId id="341" r:id="rId8"/>
    <p:sldId id="343" r:id="rId9"/>
    <p:sldId id="345" r:id="rId10"/>
    <p:sldId id="335" r:id="rId11"/>
    <p:sldId id="332" r:id="rId12"/>
    <p:sldId id="334" r:id="rId13"/>
    <p:sldId id="337" r:id="rId14"/>
    <p:sldId id="338" r:id="rId15"/>
    <p:sldId id="339" r:id="rId16"/>
    <p:sldId id="333" r:id="rId17"/>
    <p:sldId id="308" r:id="rId18"/>
    <p:sldId id="342" r:id="rId19"/>
    <p:sldId id="344" r:id="rId20"/>
    <p:sldId id="336" r:id="rId21"/>
    <p:sldId id="298" r:id="rId22"/>
    <p:sldId id="299" r:id="rId23"/>
    <p:sldId id="301" r:id="rId24"/>
    <p:sldId id="303" r:id="rId25"/>
    <p:sldId id="304" r:id="rId26"/>
    <p:sldId id="305" r:id="rId27"/>
    <p:sldId id="306" r:id="rId28"/>
    <p:sldId id="307" r:id="rId29"/>
    <p:sldId id="324" r:id="rId30"/>
    <p:sldId id="325" r:id="rId31"/>
    <p:sldId id="326" r:id="rId32"/>
    <p:sldId id="327" r:id="rId33"/>
    <p:sldId id="328" r:id="rId34"/>
    <p:sldId id="330" r:id="rId35"/>
    <p:sldId id="329" r:id="rId36"/>
    <p:sldId id="268"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F949FE-4D8C-70FA-1DB0-6BFC77F99D62}" v="469" dt="2024-11-11T05:46:40.151"/>
    <p1510:client id="{116FF29A-EF6F-EB52-8307-54E8D42319EB}" v="12" dt="2024-11-11T01:33:11.893"/>
    <p1510:client id="{25ECC9F3-F088-643D-E945-9F6A073A00C2}" v="730" dt="2024-11-11T05:40:36.722"/>
    <p1510:client id="{4B84E1B0-9C54-CE5D-2906-9782A12B5C86}" v="174" dt="2024-11-10T05:40:00.453"/>
    <p1510:client id="{4F325323-1250-2296-A3CA-D92E841BC162}" v="113" dt="2024-11-10T22:57:48.201"/>
    <p1510:client id="{5E879736-832B-75EF-5315-70F711C4F201}" v="5" dt="2024-11-11T01:21:07.507"/>
    <p1510:client id="{634D9C08-9A20-A6E9-8F1B-DB0D4EB5C6A5}" v="7" dt="2024-11-10T16:57:44.721"/>
    <p1510:client id="{71918C0B-5BD8-598F-1C35-957BDC9EEACE}" v="18" dt="2024-11-10T20:21:27.028"/>
    <p1510:client id="{98371DF9-F2B1-153E-3D14-1A409DB514D5}" v="18" dt="2024-11-10T20:41:09.213"/>
    <p1510:client id="{A0D8196D-5482-542E-CD6B-71C14312614A}" v="533" dt="2024-11-10T23:43:42.996"/>
    <p1510:client id="{A757FE42-5F34-5284-4546-75CDEB79116A}" v="12" dt="2024-11-11T00:23:27.827"/>
    <p1510:client id="{D176081C-FCF6-12A8-53F3-B479F2DBF550}" v="1" dt="2024-11-10T20:53:45.919"/>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1" y="18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3DD66-D91D-4CDD-8558-BEBE0CF482B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49C2A042-1860-4249-A1A9-814BA742B20D}">
      <dgm:prSet/>
      <dgm:spPr/>
      <dgm:t>
        <a:bodyPr/>
        <a:lstStyle/>
        <a:p>
          <a:r>
            <a:rPr lang="en-US"/>
            <a:t>Efficiency: Helps the website load quickly for booking and information retrieval.</a:t>
          </a:r>
        </a:p>
      </dgm:t>
    </dgm:pt>
    <dgm:pt modelId="{C7208A2C-A5F0-4B1D-A0A3-374598784452}" type="parTrans" cxnId="{9C9B1479-4C33-46A7-8941-5627BE380DBA}">
      <dgm:prSet/>
      <dgm:spPr/>
      <dgm:t>
        <a:bodyPr/>
        <a:lstStyle/>
        <a:p>
          <a:endParaRPr lang="en-US"/>
        </a:p>
      </dgm:t>
    </dgm:pt>
    <dgm:pt modelId="{07D84AF9-3258-482C-82E0-3F311D6390E2}" type="sibTrans" cxnId="{9C9B1479-4C33-46A7-8941-5627BE380DBA}">
      <dgm:prSet/>
      <dgm:spPr/>
      <dgm:t>
        <a:bodyPr/>
        <a:lstStyle/>
        <a:p>
          <a:endParaRPr lang="en-US"/>
        </a:p>
      </dgm:t>
    </dgm:pt>
    <dgm:pt modelId="{E9E94556-5EAA-47A0-AC27-9CB697062EEF}">
      <dgm:prSet/>
      <dgm:spPr/>
      <dgm:t>
        <a:bodyPr/>
        <a:lstStyle/>
        <a:p>
          <a:r>
            <a:rPr lang="en-US"/>
            <a:t>Dependability: Maintain reliable uptime, minimizing disruptions.</a:t>
          </a:r>
        </a:p>
      </dgm:t>
    </dgm:pt>
    <dgm:pt modelId="{9993FD12-ABDE-4581-B4AB-02B53C63F100}" type="parTrans" cxnId="{27369264-215E-469B-B8BE-E30DF4902605}">
      <dgm:prSet/>
      <dgm:spPr/>
      <dgm:t>
        <a:bodyPr/>
        <a:lstStyle/>
        <a:p>
          <a:endParaRPr lang="en-US"/>
        </a:p>
      </dgm:t>
    </dgm:pt>
    <dgm:pt modelId="{9406B0D1-07DD-4134-A6BA-A641699A81BB}" type="sibTrans" cxnId="{27369264-215E-469B-B8BE-E30DF4902605}">
      <dgm:prSet/>
      <dgm:spPr/>
      <dgm:t>
        <a:bodyPr/>
        <a:lstStyle/>
        <a:p>
          <a:endParaRPr lang="en-US"/>
        </a:p>
      </dgm:t>
    </dgm:pt>
    <dgm:pt modelId="{4CD2B240-C844-42DD-8BB2-D0A666B2B9B1}">
      <dgm:prSet/>
      <dgm:spPr/>
      <dgm:t>
        <a:bodyPr/>
        <a:lstStyle/>
        <a:p>
          <a:r>
            <a:rPr lang="en-US"/>
            <a:t>Usability:  Design an intuitive interface for easy navigation.</a:t>
          </a:r>
        </a:p>
      </dgm:t>
    </dgm:pt>
    <dgm:pt modelId="{FABA2835-2A69-47FD-8BE8-F3E6C7695F95}" type="parTrans" cxnId="{B6837FE5-514E-40B1-99F4-CCE5B088AA01}">
      <dgm:prSet/>
      <dgm:spPr/>
      <dgm:t>
        <a:bodyPr/>
        <a:lstStyle/>
        <a:p>
          <a:endParaRPr lang="en-US"/>
        </a:p>
      </dgm:t>
    </dgm:pt>
    <dgm:pt modelId="{8883FCDC-90D6-45DF-AABF-7E5F3D8D4330}" type="sibTrans" cxnId="{B6837FE5-514E-40B1-99F4-CCE5B088AA01}">
      <dgm:prSet/>
      <dgm:spPr/>
      <dgm:t>
        <a:bodyPr/>
        <a:lstStyle/>
        <a:p>
          <a:endParaRPr lang="en-US"/>
        </a:p>
      </dgm:t>
    </dgm:pt>
    <dgm:pt modelId="{1C701EF5-16C7-419E-9B95-146D7F7F5E54}">
      <dgm:prSet/>
      <dgm:spPr/>
      <dgm:t>
        <a:bodyPr/>
        <a:lstStyle/>
        <a:p>
          <a:r>
            <a:rPr lang="en-US"/>
            <a:t>Performance: Optimize response time, especially for medical data. </a:t>
          </a:r>
        </a:p>
      </dgm:t>
    </dgm:pt>
    <dgm:pt modelId="{25C78C80-D2D2-4371-A8D9-AE4282AC9B0E}" type="parTrans" cxnId="{37C0C25B-44C3-4918-A587-D7A3AEC67D00}">
      <dgm:prSet/>
      <dgm:spPr/>
      <dgm:t>
        <a:bodyPr/>
        <a:lstStyle/>
        <a:p>
          <a:endParaRPr lang="en-US"/>
        </a:p>
      </dgm:t>
    </dgm:pt>
    <dgm:pt modelId="{ED6141DA-7400-48AB-BEC9-5C11430D0063}" type="sibTrans" cxnId="{37C0C25B-44C3-4918-A587-D7A3AEC67D00}">
      <dgm:prSet/>
      <dgm:spPr/>
      <dgm:t>
        <a:bodyPr/>
        <a:lstStyle/>
        <a:p>
          <a:endParaRPr lang="en-US"/>
        </a:p>
      </dgm:t>
    </dgm:pt>
    <dgm:pt modelId="{03632138-A2DF-4BFA-ADC3-DFA7B38330D0}">
      <dgm:prSet/>
      <dgm:spPr/>
      <dgm:t>
        <a:bodyPr/>
        <a:lstStyle/>
        <a:p>
          <a:r>
            <a:rPr lang="en-US"/>
            <a:t>Space: Manage storage effectively, especially for medical data. </a:t>
          </a:r>
        </a:p>
      </dgm:t>
    </dgm:pt>
    <dgm:pt modelId="{379F3417-743E-4E4E-A470-89038BCEC8F4}" type="parTrans" cxnId="{05FE7AC7-E30F-43E5-9F2A-7458AC45ED0D}">
      <dgm:prSet/>
      <dgm:spPr/>
      <dgm:t>
        <a:bodyPr/>
        <a:lstStyle/>
        <a:p>
          <a:endParaRPr lang="en-US"/>
        </a:p>
      </dgm:t>
    </dgm:pt>
    <dgm:pt modelId="{A842B063-700E-422A-8391-0893AB939ED9}" type="sibTrans" cxnId="{05FE7AC7-E30F-43E5-9F2A-7458AC45ED0D}">
      <dgm:prSet/>
      <dgm:spPr/>
      <dgm:t>
        <a:bodyPr/>
        <a:lstStyle/>
        <a:p>
          <a:endParaRPr lang="en-US"/>
        </a:p>
      </dgm:t>
    </dgm:pt>
    <dgm:pt modelId="{C1740C0F-3AC6-4086-8CF3-7F2F72258B1C}" type="pres">
      <dgm:prSet presAssocID="{94B3DD66-D91D-4CDD-8558-BEBE0CF482B9}" presName="linear" presStyleCnt="0">
        <dgm:presLayoutVars>
          <dgm:animLvl val="lvl"/>
          <dgm:resizeHandles val="exact"/>
        </dgm:presLayoutVars>
      </dgm:prSet>
      <dgm:spPr/>
    </dgm:pt>
    <dgm:pt modelId="{A2C0E24E-D187-46C3-BE73-6AEA253B8708}" type="pres">
      <dgm:prSet presAssocID="{49C2A042-1860-4249-A1A9-814BA742B20D}" presName="parentText" presStyleLbl="node1" presStyleIdx="0" presStyleCnt="5">
        <dgm:presLayoutVars>
          <dgm:chMax val="0"/>
          <dgm:bulletEnabled val="1"/>
        </dgm:presLayoutVars>
      </dgm:prSet>
      <dgm:spPr/>
    </dgm:pt>
    <dgm:pt modelId="{7FFD2BD7-D7F2-4E5E-8A1B-22540199148B}" type="pres">
      <dgm:prSet presAssocID="{07D84AF9-3258-482C-82E0-3F311D6390E2}" presName="spacer" presStyleCnt="0"/>
      <dgm:spPr/>
    </dgm:pt>
    <dgm:pt modelId="{9E3DDD46-AB05-4199-920E-182AD5F67DA1}" type="pres">
      <dgm:prSet presAssocID="{E9E94556-5EAA-47A0-AC27-9CB697062EEF}" presName="parentText" presStyleLbl="node1" presStyleIdx="1" presStyleCnt="5">
        <dgm:presLayoutVars>
          <dgm:chMax val="0"/>
          <dgm:bulletEnabled val="1"/>
        </dgm:presLayoutVars>
      </dgm:prSet>
      <dgm:spPr/>
    </dgm:pt>
    <dgm:pt modelId="{092D5294-7848-4D96-9D43-D9D368CC3FCB}" type="pres">
      <dgm:prSet presAssocID="{9406B0D1-07DD-4134-A6BA-A641699A81BB}" presName="spacer" presStyleCnt="0"/>
      <dgm:spPr/>
    </dgm:pt>
    <dgm:pt modelId="{11794342-CC65-479E-A3BF-033813964946}" type="pres">
      <dgm:prSet presAssocID="{4CD2B240-C844-42DD-8BB2-D0A666B2B9B1}" presName="parentText" presStyleLbl="node1" presStyleIdx="2" presStyleCnt="5">
        <dgm:presLayoutVars>
          <dgm:chMax val="0"/>
          <dgm:bulletEnabled val="1"/>
        </dgm:presLayoutVars>
      </dgm:prSet>
      <dgm:spPr/>
    </dgm:pt>
    <dgm:pt modelId="{81B316DC-2D2C-49B8-AB34-1B91BD14CE1D}" type="pres">
      <dgm:prSet presAssocID="{8883FCDC-90D6-45DF-AABF-7E5F3D8D4330}" presName="spacer" presStyleCnt="0"/>
      <dgm:spPr/>
    </dgm:pt>
    <dgm:pt modelId="{AF4A97C1-274A-447C-8DBF-55005740D090}" type="pres">
      <dgm:prSet presAssocID="{1C701EF5-16C7-419E-9B95-146D7F7F5E54}" presName="parentText" presStyleLbl="node1" presStyleIdx="3" presStyleCnt="5">
        <dgm:presLayoutVars>
          <dgm:chMax val="0"/>
          <dgm:bulletEnabled val="1"/>
        </dgm:presLayoutVars>
      </dgm:prSet>
      <dgm:spPr/>
    </dgm:pt>
    <dgm:pt modelId="{01B442D9-1659-4C86-A706-7F6479C308A7}" type="pres">
      <dgm:prSet presAssocID="{ED6141DA-7400-48AB-BEC9-5C11430D0063}" presName="spacer" presStyleCnt="0"/>
      <dgm:spPr/>
    </dgm:pt>
    <dgm:pt modelId="{F8CDCEDF-01E3-4ADF-B4A7-C1ECCAA8AA2D}" type="pres">
      <dgm:prSet presAssocID="{03632138-A2DF-4BFA-ADC3-DFA7B38330D0}" presName="parentText" presStyleLbl="node1" presStyleIdx="4" presStyleCnt="5">
        <dgm:presLayoutVars>
          <dgm:chMax val="0"/>
          <dgm:bulletEnabled val="1"/>
        </dgm:presLayoutVars>
      </dgm:prSet>
      <dgm:spPr/>
    </dgm:pt>
  </dgm:ptLst>
  <dgm:cxnLst>
    <dgm:cxn modelId="{37C0C25B-44C3-4918-A587-D7A3AEC67D00}" srcId="{94B3DD66-D91D-4CDD-8558-BEBE0CF482B9}" destId="{1C701EF5-16C7-419E-9B95-146D7F7F5E54}" srcOrd="3" destOrd="0" parTransId="{25C78C80-D2D2-4371-A8D9-AE4282AC9B0E}" sibTransId="{ED6141DA-7400-48AB-BEC9-5C11430D0063}"/>
    <dgm:cxn modelId="{72450041-7D41-437D-83A9-0E25B887F74E}" type="presOf" srcId="{1C701EF5-16C7-419E-9B95-146D7F7F5E54}" destId="{AF4A97C1-274A-447C-8DBF-55005740D090}" srcOrd="0" destOrd="0" presId="urn:microsoft.com/office/officeart/2005/8/layout/vList2"/>
    <dgm:cxn modelId="{27369264-215E-469B-B8BE-E30DF4902605}" srcId="{94B3DD66-D91D-4CDD-8558-BEBE0CF482B9}" destId="{E9E94556-5EAA-47A0-AC27-9CB697062EEF}" srcOrd="1" destOrd="0" parTransId="{9993FD12-ABDE-4581-B4AB-02B53C63F100}" sibTransId="{9406B0D1-07DD-4134-A6BA-A641699A81BB}"/>
    <dgm:cxn modelId="{089DAB4A-E372-4C3A-9C78-3051C10BAD6B}" type="presOf" srcId="{94B3DD66-D91D-4CDD-8558-BEBE0CF482B9}" destId="{C1740C0F-3AC6-4086-8CF3-7F2F72258B1C}" srcOrd="0" destOrd="0" presId="urn:microsoft.com/office/officeart/2005/8/layout/vList2"/>
    <dgm:cxn modelId="{0AA2D656-B23E-4E98-8797-92C29755795E}" type="presOf" srcId="{4CD2B240-C844-42DD-8BB2-D0A666B2B9B1}" destId="{11794342-CC65-479E-A3BF-033813964946}" srcOrd="0" destOrd="0" presId="urn:microsoft.com/office/officeart/2005/8/layout/vList2"/>
    <dgm:cxn modelId="{6FF66A77-F0BB-4EF6-ADED-93F305E3622B}" type="presOf" srcId="{49C2A042-1860-4249-A1A9-814BA742B20D}" destId="{A2C0E24E-D187-46C3-BE73-6AEA253B8708}" srcOrd="0" destOrd="0" presId="urn:microsoft.com/office/officeart/2005/8/layout/vList2"/>
    <dgm:cxn modelId="{9C9B1479-4C33-46A7-8941-5627BE380DBA}" srcId="{94B3DD66-D91D-4CDD-8558-BEBE0CF482B9}" destId="{49C2A042-1860-4249-A1A9-814BA742B20D}" srcOrd="0" destOrd="0" parTransId="{C7208A2C-A5F0-4B1D-A0A3-374598784452}" sibTransId="{07D84AF9-3258-482C-82E0-3F311D6390E2}"/>
    <dgm:cxn modelId="{3D5F44B4-C15D-4134-B6F2-525668283EB9}" type="presOf" srcId="{03632138-A2DF-4BFA-ADC3-DFA7B38330D0}" destId="{F8CDCEDF-01E3-4ADF-B4A7-C1ECCAA8AA2D}" srcOrd="0" destOrd="0" presId="urn:microsoft.com/office/officeart/2005/8/layout/vList2"/>
    <dgm:cxn modelId="{05FE7AC7-E30F-43E5-9F2A-7458AC45ED0D}" srcId="{94B3DD66-D91D-4CDD-8558-BEBE0CF482B9}" destId="{03632138-A2DF-4BFA-ADC3-DFA7B38330D0}" srcOrd="4" destOrd="0" parTransId="{379F3417-743E-4E4E-A470-89038BCEC8F4}" sibTransId="{A842B063-700E-422A-8391-0893AB939ED9}"/>
    <dgm:cxn modelId="{B6837FE5-514E-40B1-99F4-CCE5B088AA01}" srcId="{94B3DD66-D91D-4CDD-8558-BEBE0CF482B9}" destId="{4CD2B240-C844-42DD-8BB2-D0A666B2B9B1}" srcOrd="2" destOrd="0" parTransId="{FABA2835-2A69-47FD-8BE8-F3E6C7695F95}" sibTransId="{8883FCDC-90D6-45DF-AABF-7E5F3D8D4330}"/>
    <dgm:cxn modelId="{10F87CEB-C814-4683-A5B7-F21B34982DCD}" type="presOf" srcId="{E9E94556-5EAA-47A0-AC27-9CB697062EEF}" destId="{9E3DDD46-AB05-4199-920E-182AD5F67DA1}" srcOrd="0" destOrd="0" presId="urn:microsoft.com/office/officeart/2005/8/layout/vList2"/>
    <dgm:cxn modelId="{14270AB0-FF72-45DB-8A54-95DA368FDF57}" type="presParOf" srcId="{C1740C0F-3AC6-4086-8CF3-7F2F72258B1C}" destId="{A2C0E24E-D187-46C3-BE73-6AEA253B8708}" srcOrd="0" destOrd="0" presId="urn:microsoft.com/office/officeart/2005/8/layout/vList2"/>
    <dgm:cxn modelId="{7095F8B9-084B-4B88-972D-B1CD99B57F85}" type="presParOf" srcId="{C1740C0F-3AC6-4086-8CF3-7F2F72258B1C}" destId="{7FFD2BD7-D7F2-4E5E-8A1B-22540199148B}" srcOrd="1" destOrd="0" presId="urn:microsoft.com/office/officeart/2005/8/layout/vList2"/>
    <dgm:cxn modelId="{F3304563-7943-4E8E-A05E-43EF840D7674}" type="presParOf" srcId="{C1740C0F-3AC6-4086-8CF3-7F2F72258B1C}" destId="{9E3DDD46-AB05-4199-920E-182AD5F67DA1}" srcOrd="2" destOrd="0" presId="urn:microsoft.com/office/officeart/2005/8/layout/vList2"/>
    <dgm:cxn modelId="{F5BE9605-448B-482D-931B-0D345BA86B2A}" type="presParOf" srcId="{C1740C0F-3AC6-4086-8CF3-7F2F72258B1C}" destId="{092D5294-7848-4D96-9D43-D9D368CC3FCB}" srcOrd="3" destOrd="0" presId="urn:microsoft.com/office/officeart/2005/8/layout/vList2"/>
    <dgm:cxn modelId="{19700522-1A34-41E4-8176-F9F6CBE67945}" type="presParOf" srcId="{C1740C0F-3AC6-4086-8CF3-7F2F72258B1C}" destId="{11794342-CC65-479E-A3BF-033813964946}" srcOrd="4" destOrd="0" presId="urn:microsoft.com/office/officeart/2005/8/layout/vList2"/>
    <dgm:cxn modelId="{D3083990-C17F-4EB3-A069-A390D3E2BF0C}" type="presParOf" srcId="{C1740C0F-3AC6-4086-8CF3-7F2F72258B1C}" destId="{81B316DC-2D2C-49B8-AB34-1B91BD14CE1D}" srcOrd="5" destOrd="0" presId="urn:microsoft.com/office/officeart/2005/8/layout/vList2"/>
    <dgm:cxn modelId="{70E85E99-758A-464B-A2A8-811FAAF5C696}" type="presParOf" srcId="{C1740C0F-3AC6-4086-8CF3-7F2F72258B1C}" destId="{AF4A97C1-274A-447C-8DBF-55005740D090}" srcOrd="6" destOrd="0" presId="urn:microsoft.com/office/officeart/2005/8/layout/vList2"/>
    <dgm:cxn modelId="{63055716-915E-4F81-8143-164DE652ABD1}" type="presParOf" srcId="{C1740C0F-3AC6-4086-8CF3-7F2F72258B1C}" destId="{01B442D9-1659-4C86-A706-7F6479C308A7}" srcOrd="7" destOrd="0" presId="urn:microsoft.com/office/officeart/2005/8/layout/vList2"/>
    <dgm:cxn modelId="{AD470D45-4D96-4278-880D-9942EC8D88E9}" type="presParOf" srcId="{C1740C0F-3AC6-4086-8CF3-7F2F72258B1C}" destId="{F8CDCEDF-01E3-4ADF-B4A7-C1ECCAA8AA2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72C38-CCE5-4F4A-B8B9-6D434F8080F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4473AD0-3CD3-48A1-97C3-54B2D7CB21A6}">
      <dgm:prSet/>
      <dgm:spPr/>
      <dgm:t>
        <a:bodyPr/>
        <a:lstStyle/>
        <a:p>
          <a:r>
            <a:rPr lang="en-US"/>
            <a:t>Consider</a:t>
          </a:r>
        </a:p>
      </dgm:t>
    </dgm:pt>
    <dgm:pt modelId="{B7C176C5-7498-4E5D-B15B-F69F6D13EE40}" type="parTrans" cxnId="{0D4E59AA-28EA-4FD9-B9FC-AB6BBAF025CA}">
      <dgm:prSet/>
      <dgm:spPr/>
      <dgm:t>
        <a:bodyPr/>
        <a:lstStyle/>
        <a:p>
          <a:endParaRPr lang="en-US"/>
        </a:p>
      </dgm:t>
    </dgm:pt>
    <dgm:pt modelId="{690047E5-B349-423F-902C-AFC137DB970A}" type="sibTrans" cxnId="{0D4E59AA-28EA-4FD9-B9FC-AB6BBAF025CA}">
      <dgm:prSet/>
      <dgm:spPr/>
      <dgm:t>
        <a:bodyPr/>
        <a:lstStyle/>
        <a:p>
          <a:endParaRPr lang="en-US"/>
        </a:p>
      </dgm:t>
    </dgm:pt>
    <dgm:pt modelId="{8B17F9E4-5DF3-40B6-998B-323DA783716C}">
      <dgm:prSet/>
      <dgm:spPr/>
      <dgm:t>
        <a:bodyPr/>
        <a:lstStyle/>
        <a:p>
          <a:r>
            <a:rPr lang="en-US"/>
            <a:t>Environmental: Consider compatibility with hospital IT systems.</a:t>
          </a:r>
        </a:p>
      </dgm:t>
    </dgm:pt>
    <dgm:pt modelId="{8FD6BDF4-F2E7-4EF2-8BE6-36CC346803FF}" type="parTrans" cxnId="{85C6CA75-A896-4EDC-A5F2-F105D33BFFE5}">
      <dgm:prSet/>
      <dgm:spPr/>
      <dgm:t>
        <a:bodyPr/>
        <a:lstStyle/>
        <a:p>
          <a:endParaRPr lang="en-US"/>
        </a:p>
      </dgm:t>
    </dgm:pt>
    <dgm:pt modelId="{8C51EC03-27BE-4C86-BF0F-EE31445DD4BA}" type="sibTrans" cxnId="{85C6CA75-A896-4EDC-A5F2-F105D33BFFE5}">
      <dgm:prSet/>
      <dgm:spPr/>
      <dgm:t>
        <a:bodyPr/>
        <a:lstStyle/>
        <a:p>
          <a:endParaRPr lang="en-US"/>
        </a:p>
      </dgm:t>
    </dgm:pt>
    <dgm:pt modelId="{13903156-6C59-4EDF-AC6B-4C4BF657F691}">
      <dgm:prSet/>
      <dgm:spPr/>
      <dgm:t>
        <a:bodyPr/>
        <a:lstStyle/>
        <a:p>
          <a:r>
            <a:rPr lang="en-US"/>
            <a:t>Integrate</a:t>
          </a:r>
        </a:p>
      </dgm:t>
    </dgm:pt>
    <dgm:pt modelId="{DCA154AB-1C5B-4A8A-A19E-9DDB76DF2B83}" type="parTrans" cxnId="{A36954CC-6DDB-4B9F-B7D4-FEB1AA700A61}">
      <dgm:prSet/>
      <dgm:spPr/>
      <dgm:t>
        <a:bodyPr/>
        <a:lstStyle/>
        <a:p>
          <a:endParaRPr lang="en-US"/>
        </a:p>
      </dgm:t>
    </dgm:pt>
    <dgm:pt modelId="{6629952A-CBDB-4779-B3AF-484D1C7F6A7A}" type="sibTrans" cxnId="{A36954CC-6DDB-4B9F-B7D4-FEB1AA700A61}">
      <dgm:prSet/>
      <dgm:spPr/>
      <dgm:t>
        <a:bodyPr/>
        <a:lstStyle/>
        <a:p>
          <a:endParaRPr lang="en-US"/>
        </a:p>
      </dgm:t>
    </dgm:pt>
    <dgm:pt modelId="{9D4FB404-2235-4419-B4F2-975AF234C156}">
      <dgm:prSet/>
      <dgm:spPr/>
      <dgm:t>
        <a:bodyPr/>
        <a:lstStyle/>
        <a:p>
          <a:r>
            <a:rPr lang="en-US"/>
            <a:t>Operational: Integrate with existing hospital management software.</a:t>
          </a:r>
        </a:p>
      </dgm:t>
    </dgm:pt>
    <dgm:pt modelId="{8C1FF5FF-F494-431E-A788-A42ED263F973}" type="parTrans" cxnId="{146D87AB-8236-4B68-8988-E7D2B5589E56}">
      <dgm:prSet/>
      <dgm:spPr/>
      <dgm:t>
        <a:bodyPr/>
        <a:lstStyle/>
        <a:p>
          <a:endParaRPr lang="en-US"/>
        </a:p>
      </dgm:t>
    </dgm:pt>
    <dgm:pt modelId="{323376D9-0FEF-4D95-A470-2A077F991EA3}" type="sibTrans" cxnId="{146D87AB-8236-4B68-8988-E7D2B5589E56}">
      <dgm:prSet/>
      <dgm:spPr/>
      <dgm:t>
        <a:bodyPr/>
        <a:lstStyle/>
        <a:p>
          <a:endParaRPr lang="en-US"/>
        </a:p>
      </dgm:t>
    </dgm:pt>
    <dgm:pt modelId="{3B8ECAFC-9067-4D71-9F39-912A8E465FB6}">
      <dgm:prSet/>
      <dgm:spPr/>
      <dgm:t>
        <a:bodyPr/>
        <a:lstStyle/>
        <a:p>
          <a:r>
            <a:rPr lang="en-US"/>
            <a:t>Adhere</a:t>
          </a:r>
        </a:p>
      </dgm:t>
    </dgm:pt>
    <dgm:pt modelId="{03C0A5DE-3472-4400-9FCB-0160F6287A7A}" type="parTrans" cxnId="{EA24333F-D464-4649-A3B7-78FA8E7E2827}">
      <dgm:prSet/>
      <dgm:spPr/>
      <dgm:t>
        <a:bodyPr/>
        <a:lstStyle/>
        <a:p>
          <a:endParaRPr lang="en-US"/>
        </a:p>
      </dgm:t>
    </dgm:pt>
    <dgm:pt modelId="{62FA83A2-0B76-44ED-AA79-FB8AB013AE86}" type="sibTrans" cxnId="{EA24333F-D464-4649-A3B7-78FA8E7E2827}">
      <dgm:prSet/>
      <dgm:spPr/>
      <dgm:t>
        <a:bodyPr/>
        <a:lstStyle/>
        <a:p>
          <a:endParaRPr lang="en-US"/>
        </a:p>
      </dgm:t>
    </dgm:pt>
    <dgm:pt modelId="{9F64AC16-CD5B-4681-88F6-DC44ACE664DD}">
      <dgm:prSet/>
      <dgm:spPr/>
      <dgm:t>
        <a:bodyPr/>
        <a:lstStyle/>
        <a:p>
          <a:r>
            <a:rPr lang="en-US"/>
            <a:t>Development: Adhere to industry best practices for maintainability.</a:t>
          </a:r>
        </a:p>
      </dgm:t>
    </dgm:pt>
    <dgm:pt modelId="{1B70137A-DBC6-4344-8BAA-830C62A5639E}" type="parTrans" cxnId="{C255E6E8-1C13-47F2-92DF-58133902F55D}">
      <dgm:prSet/>
      <dgm:spPr/>
      <dgm:t>
        <a:bodyPr/>
        <a:lstStyle/>
        <a:p>
          <a:endParaRPr lang="en-US"/>
        </a:p>
      </dgm:t>
    </dgm:pt>
    <dgm:pt modelId="{81BA7454-48B0-431C-8F95-86B32EC64CE4}" type="sibTrans" cxnId="{C255E6E8-1C13-47F2-92DF-58133902F55D}">
      <dgm:prSet/>
      <dgm:spPr/>
      <dgm:t>
        <a:bodyPr/>
        <a:lstStyle/>
        <a:p>
          <a:endParaRPr lang="en-US"/>
        </a:p>
      </dgm:t>
    </dgm:pt>
    <dgm:pt modelId="{78C8455A-0AA3-4738-A68D-8F1A91229349}" type="pres">
      <dgm:prSet presAssocID="{23972C38-CCE5-4F4A-B8B9-6D434F8080FD}" presName="linear" presStyleCnt="0">
        <dgm:presLayoutVars>
          <dgm:animLvl val="lvl"/>
          <dgm:resizeHandles val="exact"/>
        </dgm:presLayoutVars>
      </dgm:prSet>
      <dgm:spPr/>
    </dgm:pt>
    <dgm:pt modelId="{25A38C73-D47D-4C20-8291-B544EE6AC62A}" type="pres">
      <dgm:prSet presAssocID="{54473AD0-3CD3-48A1-97C3-54B2D7CB21A6}" presName="parentText" presStyleLbl="node1" presStyleIdx="0" presStyleCnt="3">
        <dgm:presLayoutVars>
          <dgm:chMax val="0"/>
          <dgm:bulletEnabled val="1"/>
        </dgm:presLayoutVars>
      </dgm:prSet>
      <dgm:spPr/>
    </dgm:pt>
    <dgm:pt modelId="{65D95F4B-2DFE-4044-A67D-7D9A34E1A696}" type="pres">
      <dgm:prSet presAssocID="{54473AD0-3CD3-48A1-97C3-54B2D7CB21A6}" presName="childText" presStyleLbl="revTx" presStyleIdx="0" presStyleCnt="3">
        <dgm:presLayoutVars>
          <dgm:bulletEnabled val="1"/>
        </dgm:presLayoutVars>
      </dgm:prSet>
      <dgm:spPr/>
    </dgm:pt>
    <dgm:pt modelId="{ADBCD7C6-D2B7-48FC-83B5-A4749E0CF263}" type="pres">
      <dgm:prSet presAssocID="{13903156-6C59-4EDF-AC6B-4C4BF657F691}" presName="parentText" presStyleLbl="node1" presStyleIdx="1" presStyleCnt="3">
        <dgm:presLayoutVars>
          <dgm:chMax val="0"/>
          <dgm:bulletEnabled val="1"/>
        </dgm:presLayoutVars>
      </dgm:prSet>
      <dgm:spPr/>
    </dgm:pt>
    <dgm:pt modelId="{B87E6406-373D-4159-B43A-E4A04497F10E}" type="pres">
      <dgm:prSet presAssocID="{13903156-6C59-4EDF-AC6B-4C4BF657F691}" presName="childText" presStyleLbl="revTx" presStyleIdx="1" presStyleCnt="3">
        <dgm:presLayoutVars>
          <dgm:bulletEnabled val="1"/>
        </dgm:presLayoutVars>
      </dgm:prSet>
      <dgm:spPr/>
    </dgm:pt>
    <dgm:pt modelId="{3B08AB0E-B8DB-4686-94DA-B5CD11F85506}" type="pres">
      <dgm:prSet presAssocID="{3B8ECAFC-9067-4D71-9F39-912A8E465FB6}" presName="parentText" presStyleLbl="node1" presStyleIdx="2" presStyleCnt="3">
        <dgm:presLayoutVars>
          <dgm:chMax val="0"/>
          <dgm:bulletEnabled val="1"/>
        </dgm:presLayoutVars>
      </dgm:prSet>
      <dgm:spPr/>
    </dgm:pt>
    <dgm:pt modelId="{B47F1D31-099F-4A88-BBF8-F8099F5DB4B4}" type="pres">
      <dgm:prSet presAssocID="{3B8ECAFC-9067-4D71-9F39-912A8E465FB6}" presName="childText" presStyleLbl="revTx" presStyleIdx="2" presStyleCnt="3">
        <dgm:presLayoutVars>
          <dgm:bulletEnabled val="1"/>
        </dgm:presLayoutVars>
      </dgm:prSet>
      <dgm:spPr/>
    </dgm:pt>
  </dgm:ptLst>
  <dgm:cxnLst>
    <dgm:cxn modelId="{5A3ABD31-0FB1-414C-8304-F2AE428F4D49}" type="presOf" srcId="{23972C38-CCE5-4F4A-B8B9-6D434F8080FD}" destId="{78C8455A-0AA3-4738-A68D-8F1A91229349}" srcOrd="0" destOrd="0" presId="urn:microsoft.com/office/officeart/2005/8/layout/vList2"/>
    <dgm:cxn modelId="{40167134-01CC-46CA-BFBC-8D4A2F70A614}" type="presOf" srcId="{8B17F9E4-5DF3-40B6-998B-323DA783716C}" destId="{65D95F4B-2DFE-4044-A67D-7D9A34E1A696}" srcOrd="0" destOrd="0" presId="urn:microsoft.com/office/officeart/2005/8/layout/vList2"/>
    <dgm:cxn modelId="{EA24333F-D464-4649-A3B7-78FA8E7E2827}" srcId="{23972C38-CCE5-4F4A-B8B9-6D434F8080FD}" destId="{3B8ECAFC-9067-4D71-9F39-912A8E465FB6}" srcOrd="2" destOrd="0" parTransId="{03C0A5DE-3472-4400-9FCB-0160F6287A7A}" sibTransId="{62FA83A2-0B76-44ED-AA79-FB8AB013AE86}"/>
    <dgm:cxn modelId="{ED235148-EEC5-453F-B3EE-E86AC52E73F7}" type="presOf" srcId="{3B8ECAFC-9067-4D71-9F39-912A8E465FB6}" destId="{3B08AB0E-B8DB-4686-94DA-B5CD11F85506}" srcOrd="0" destOrd="0" presId="urn:microsoft.com/office/officeart/2005/8/layout/vList2"/>
    <dgm:cxn modelId="{0E43594B-3187-4FA0-ACEB-7DC54BA5075C}" type="presOf" srcId="{13903156-6C59-4EDF-AC6B-4C4BF657F691}" destId="{ADBCD7C6-D2B7-48FC-83B5-A4749E0CF263}" srcOrd="0" destOrd="0" presId="urn:microsoft.com/office/officeart/2005/8/layout/vList2"/>
    <dgm:cxn modelId="{7FD8E66D-2CAA-4F4D-B897-231F2A46A0F5}" type="presOf" srcId="{9D4FB404-2235-4419-B4F2-975AF234C156}" destId="{B87E6406-373D-4159-B43A-E4A04497F10E}" srcOrd="0" destOrd="0" presId="urn:microsoft.com/office/officeart/2005/8/layout/vList2"/>
    <dgm:cxn modelId="{85C6CA75-A896-4EDC-A5F2-F105D33BFFE5}" srcId="{54473AD0-3CD3-48A1-97C3-54B2D7CB21A6}" destId="{8B17F9E4-5DF3-40B6-998B-323DA783716C}" srcOrd="0" destOrd="0" parTransId="{8FD6BDF4-F2E7-4EF2-8BE6-36CC346803FF}" sibTransId="{8C51EC03-27BE-4C86-BF0F-EE31445DD4BA}"/>
    <dgm:cxn modelId="{7F633996-9DEE-4B78-BA3B-09DD584B6642}" type="presOf" srcId="{54473AD0-3CD3-48A1-97C3-54B2D7CB21A6}" destId="{25A38C73-D47D-4C20-8291-B544EE6AC62A}" srcOrd="0" destOrd="0" presId="urn:microsoft.com/office/officeart/2005/8/layout/vList2"/>
    <dgm:cxn modelId="{4FE0A9A9-6298-4DF5-BC88-5245D0C7E7E2}" type="presOf" srcId="{9F64AC16-CD5B-4681-88F6-DC44ACE664DD}" destId="{B47F1D31-099F-4A88-BBF8-F8099F5DB4B4}" srcOrd="0" destOrd="0" presId="urn:microsoft.com/office/officeart/2005/8/layout/vList2"/>
    <dgm:cxn modelId="{0D4E59AA-28EA-4FD9-B9FC-AB6BBAF025CA}" srcId="{23972C38-CCE5-4F4A-B8B9-6D434F8080FD}" destId="{54473AD0-3CD3-48A1-97C3-54B2D7CB21A6}" srcOrd="0" destOrd="0" parTransId="{B7C176C5-7498-4E5D-B15B-F69F6D13EE40}" sibTransId="{690047E5-B349-423F-902C-AFC137DB970A}"/>
    <dgm:cxn modelId="{146D87AB-8236-4B68-8988-E7D2B5589E56}" srcId="{13903156-6C59-4EDF-AC6B-4C4BF657F691}" destId="{9D4FB404-2235-4419-B4F2-975AF234C156}" srcOrd="0" destOrd="0" parTransId="{8C1FF5FF-F494-431E-A788-A42ED263F973}" sibTransId="{323376D9-0FEF-4D95-A470-2A077F991EA3}"/>
    <dgm:cxn modelId="{A36954CC-6DDB-4B9F-B7D4-FEB1AA700A61}" srcId="{23972C38-CCE5-4F4A-B8B9-6D434F8080FD}" destId="{13903156-6C59-4EDF-AC6B-4C4BF657F691}" srcOrd="1" destOrd="0" parTransId="{DCA154AB-1C5B-4A8A-A19E-9DDB76DF2B83}" sibTransId="{6629952A-CBDB-4779-B3AF-484D1C7F6A7A}"/>
    <dgm:cxn modelId="{C255E6E8-1C13-47F2-92DF-58133902F55D}" srcId="{3B8ECAFC-9067-4D71-9F39-912A8E465FB6}" destId="{9F64AC16-CD5B-4681-88F6-DC44ACE664DD}" srcOrd="0" destOrd="0" parTransId="{1B70137A-DBC6-4344-8BAA-830C62A5639E}" sibTransId="{81BA7454-48B0-431C-8F95-86B32EC64CE4}"/>
    <dgm:cxn modelId="{084A12AE-6169-4FD8-A945-2C3BD9354D12}" type="presParOf" srcId="{78C8455A-0AA3-4738-A68D-8F1A91229349}" destId="{25A38C73-D47D-4C20-8291-B544EE6AC62A}" srcOrd="0" destOrd="0" presId="urn:microsoft.com/office/officeart/2005/8/layout/vList2"/>
    <dgm:cxn modelId="{7B36786B-8AF8-4E31-9794-8FAE2C2E8305}" type="presParOf" srcId="{78C8455A-0AA3-4738-A68D-8F1A91229349}" destId="{65D95F4B-2DFE-4044-A67D-7D9A34E1A696}" srcOrd="1" destOrd="0" presId="urn:microsoft.com/office/officeart/2005/8/layout/vList2"/>
    <dgm:cxn modelId="{514157DE-26E8-405E-94DF-32B2C1A47452}" type="presParOf" srcId="{78C8455A-0AA3-4738-A68D-8F1A91229349}" destId="{ADBCD7C6-D2B7-48FC-83B5-A4749E0CF263}" srcOrd="2" destOrd="0" presId="urn:microsoft.com/office/officeart/2005/8/layout/vList2"/>
    <dgm:cxn modelId="{4106548E-2A12-4B01-91C8-503EB3C10C77}" type="presParOf" srcId="{78C8455A-0AA3-4738-A68D-8F1A91229349}" destId="{B87E6406-373D-4159-B43A-E4A04497F10E}" srcOrd="3" destOrd="0" presId="urn:microsoft.com/office/officeart/2005/8/layout/vList2"/>
    <dgm:cxn modelId="{3F9532B4-A45D-4612-8BD1-DC9695164D32}" type="presParOf" srcId="{78C8455A-0AA3-4738-A68D-8F1A91229349}" destId="{3B08AB0E-B8DB-4686-94DA-B5CD11F85506}" srcOrd="4" destOrd="0" presId="urn:microsoft.com/office/officeart/2005/8/layout/vList2"/>
    <dgm:cxn modelId="{733F0018-CB86-4137-9A57-833DDCD6B647}" type="presParOf" srcId="{78C8455A-0AA3-4738-A68D-8F1A91229349}" destId="{B47F1D31-099F-4A88-BBF8-F8099F5DB4B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62B939-78F6-4D96-B924-F32A728DA1A7}" type="doc">
      <dgm:prSet loTypeId="urn:microsoft.com/office/officeart/2018/2/layout/IconCircle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E8EAD55B-9F22-4C09-A1FE-57EF6C3F3871}">
      <dgm:prSet/>
      <dgm:spPr/>
      <dgm:t>
        <a:bodyPr/>
        <a:lstStyle/>
        <a:p>
          <a:r>
            <a:rPr lang="en-US"/>
            <a:t>Regulatory: Comply with healthcare regulations like HIPAA.</a:t>
          </a:r>
        </a:p>
      </dgm:t>
    </dgm:pt>
    <dgm:pt modelId="{26A31B15-6CDE-4FE9-B1CF-49CCA47A15A1}" type="parTrans" cxnId="{87C10CCD-3607-494E-8F24-711C44CA0050}">
      <dgm:prSet/>
      <dgm:spPr/>
      <dgm:t>
        <a:bodyPr/>
        <a:lstStyle/>
        <a:p>
          <a:endParaRPr lang="en-US"/>
        </a:p>
      </dgm:t>
    </dgm:pt>
    <dgm:pt modelId="{B4DD97D4-7369-4435-B4CF-A12D856E5E19}" type="sibTrans" cxnId="{87C10CCD-3607-494E-8F24-711C44CA0050}">
      <dgm:prSet/>
      <dgm:spPr/>
      <dgm:t>
        <a:bodyPr/>
        <a:lstStyle/>
        <a:p>
          <a:endParaRPr lang="en-US"/>
        </a:p>
      </dgm:t>
    </dgm:pt>
    <dgm:pt modelId="{14B3B4F7-D07F-4F1C-8346-08D25E530990}">
      <dgm:prSet/>
      <dgm:spPr/>
      <dgm:t>
        <a:bodyPr/>
        <a:lstStyle/>
        <a:p>
          <a:r>
            <a:rPr lang="en-US"/>
            <a:t>Ethical: Respect patient consent for data use.</a:t>
          </a:r>
        </a:p>
      </dgm:t>
    </dgm:pt>
    <dgm:pt modelId="{EA63A9B3-E267-4E6C-A4B1-E0D0BAAF10AF}" type="parTrans" cxnId="{981E5708-72BE-48BA-8831-381485296B96}">
      <dgm:prSet/>
      <dgm:spPr/>
      <dgm:t>
        <a:bodyPr/>
        <a:lstStyle/>
        <a:p>
          <a:endParaRPr lang="en-US"/>
        </a:p>
      </dgm:t>
    </dgm:pt>
    <dgm:pt modelId="{C96573B8-5362-43CE-9F09-9566D36D8654}" type="sibTrans" cxnId="{981E5708-72BE-48BA-8831-381485296B96}">
      <dgm:prSet/>
      <dgm:spPr/>
      <dgm:t>
        <a:bodyPr/>
        <a:lstStyle/>
        <a:p>
          <a:endParaRPr lang="en-US"/>
        </a:p>
      </dgm:t>
    </dgm:pt>
    <dgm:pt modelId="{9495961C-4731-4350-A3C2-6173AB7B2506}">
      <dgm:prSet/>
      <dgm:spPr/>
      <dgm:t>
        <a:bodyPr/>
        <a:lstStyle/>
        <a:p>
          <a:r>
            <a:rPr lang="en-US"/>
            <a:t>Legislative: Meet legal data protection standards.</a:t>
          </a:r>
        </a:p>
      </dgm:t>
    </dgm:pt>
    <dgm:pt modelId="{135FA437-4CDC-45CA-8F90-32579C4D62F8}" type="parTrans" cxnId="{3D42B51A-7ADD-4ED4-99BF-D4241E297340}">
      <dgm:prSet/>
      <dgm:spPr/>
      <dgm:t>
        <a:bodyPr/>
        <a:lstStyle/>
        <a:p>
          <a:endParaRPr lang="en-US"/>
        </a:p>
      </dgm:t>
    </dgm:pt>
    <dgm:pt modelId="{9E6393B7-625F-4650-9962-2095D4FCC862}" type="sibTrans" cxnId="{3D42B51A-7ADD-4ED4-99BF-D4241E297340}">
      <dgm:prSet/>
      <dgm:spPr/>
      <dgm:t>
        <a:bodyPr/>
        <a:lstStyle/>
        <a:p>
          <a:endParaRPr lang="en-US"/>
        </a:p>
      </dgm:t>
    </dgm:pt>
    <dgm:pt modelId="{BDDC4D0D-503B-4066-9E12-7C8FD3D740DD}">
      <dgm:prSet/>
      <dgm:spPr/>
      <dgm:t>
        <a:bodyPr/>
        <a:lstStyle/>
        <a:p>
          <a:r>
            <a:rPr lang="en-US"/>
            <a:t>Accounting: Support secure, accurate financial transactions.</a:t>
          </a:r>
        </a:p>
      </dgm:t>
    </dgm:pt>
    <dgm:pt modelId="{09805F60-9FC0-49EB-8016-5AC6FBBD87DC}" type="parTrans" cxnId="{E2785AF1-91C1-4653-B95F-714CB7F773C6}">
      <dgm:prSet/>
      <dgm:spPr/>
      <dgm:t>
        <a:bodyPr/>
        <a:lstStyle/>
        <a:p>
          <a:endParaRPr lang="en-US"/>
        </a:p>
      </dgm:t>
    </dgm:pt>
    <dgm:pt modelId="{636E0651-1509-490B-8191-E103899C9744}" type="sibTrans" cxnId="{E2785AF1-91C1-4653-B95F-714CB7F773C6}">
      <dgm:prSet/>
      <dgm:spPr/>
      <dgm:t>
        <a:bodyPr/>
        <a:lstStyle/>
        <a:p>
          <a:endParaRPr lang="en-US"/>
        </a:p>
      </dgm:t>
    </dgm:pt>
    <dgm:pt modelId="{9D656D7E-2B2D-4677-8D99-B52FC0AD0C8C}">
      <dgm:prSet/>
      <dgm:spPr/>
      <dgm:t>
        <a:bodyPr/>
        <a:lstStyle/>
        <a:p>
          <a:r>
            <a:rPr lang="en-US"/>
            <a:t>Safety/Security: Protect against unauthorized access.</a:t>
          </a:r>
        </a:p>
      </dgm:t>
    </dgm:pt>
    <dgm:pt modelId="{3A8C00AF-EB58-4CB6-9501-5B866C28D038}" type="parTrans" cxnId="{61DA7DF7-BCC5-4D2E-9957-E413A85B8C9A}">
      <dgm:prSet/>
      <dgm:spPr/>
      <dgm:t>
        <a:bodyPr/>
        <a:lstStyle/>
        <a:p>
          <a:endParaRPr lang="en-US"/>
        </a:p>
      </dgm:t>
    </dgm:pt>
    <dgm:pt modelId="{92BF1086-9BF6-4792-991E-2D33138C220D}" type="sibTrans" cxnId="{61DA7DF7-BCC5-4D2E-9957-E413A85B8C9A}">
      <dgm:prSet/>
      <dgm:spPr/>
      <dgm:t>
        <a:bodyPr/>
        <a:lstStyle/>
        <a:p>
          <a:endParaRPr lang="en-US"/>
        </a:p>
      </dgm:t>
    </dgm:pt>
    <dgm:pt modelId="{BEFDC970-7637-49EE-986D-BF37DF30F08D}" type="pres">
      <dgm:prSet presAssocID="{1262B939-78F6-4D96-B924-F32A728DA1A7}" presName="root" presStyleCnt="0">
        <dgm:presLayoutVars>
          <dgm:dir/>
          <dgm:resizeHandles val="exact"/>
        </dgm:presLayoutVars>
      </dgm:prSet>
      <dgm:spPr/>
    </dgm:pt>
    <dgm:pt modelId="{6A7DE5A1-2BDE-4360-88A4-F6003D637DAC}" type="pres">
      <dgm:prSet presAssocID="{1262B939-78F6-4D96-B924-F32A728DA1A7}" presName="container" presStyleCnt="0">
        <dgm:presLayoutVars>
          <dgm:dir/>
          <dgm:resizeHandles val="exact"/>
        </dgm:presLayoutVars>
      </dgm:prSet>
      <dgm:spPr/>
    </dgm:pt>
    <dgm:pt modelId="{4F2F2EFF-4A73-4FBD-8907-ABDB837F8E11}" type="pres">
      <dgm:prSet presAssocID="{E8EAD55B-9F22-4C09-A1FE-57EF6C3F3871}" presName="compNode" presStyleCnt="0"/>
      <dgm:spPr/>
    </dgm:pt>
    <dgm:pt modelId="{07B815EF-4B69-4BE1-BD2D-0402F1413688}" type="pres">
      <dgm:prSet presAssocID="{E8EAD55B-9F22-4C09-A1FE-57EF6C3F3871}" presName="iconBgRect" presStyleLbl="bgShp" presStyleIdx="0" presStyleCnt="5"/>
      <dgm:spPr/>
    </dgm:pt>
    <dgm:pt modelId="{23BD6B51-84C4-473A-9FE2-AE8D1259FC3E}" type="pres">
      <dgm:prSet presAssocID="{E8EAD55B-9F22-4C09-A1FE-57EF6C3F38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98D4578B-62B6-42D1-AAF2-D591772B993A}" type="pres">
      <dgm:prSet presAssocID="{E8EAD55B-9F22-4C09-A1FE-57EF6C3F3871}" presName="spaceRect" presStyleCnt="0"/>
      <dgm:spPr/>
    </dgm:pt>
    <dgm:pt modelId="{38A8C726-8F58-4E39-9446-6ADDB7C8A4E1}" type="pres">
      <dgm:prSet presAssocID="{E8EAD55B-9F22-4C09-A1FE-57EF6C3F3871}" presName="textRect" presStyleLbl="revTx" presStyleIdx="0" presStyleCnt="5">
        <dgm:presLayoutVars>
          <dgm:chMax val="1"/>
          <dgm:chPref val="1"/>
        </dgm:presLayoutVars>
      </dgm:prSet>
      <dgm:spPr/>
    </dgm:pt>
    <dgm:pt modelId="{F4BBA5E4-EC33-44CD-8B39-F404663F82D0}" type="pres">
      <dgm:prSet presAssocID="{B4DD97D4-7369-4435-B4CF-A12D856E5E19}" presName="sibTrans" presStyleLbl="sibTrans2D1" presStyleIdx="0" presStyleCnt="0"/>
      <dgm:spPr/>
    </dgm:pt>
    <dgm:pt modelId="{AE82EE32-4D7D-444F-81C6-03D652354C66}" type="pres">
      <dgm:prSet presAssocID="{14B3B4F7-D07F-4F1C-8346-08D25E530990}" presName="compNode" presStyleCnt="0"/>
      <dgm:spPr/>
    </dgm:pt>
    <dgm:pt modelId="{D1B2B38B-593E-4DED-AC0D-98D8F2B164CC}" type="pres">
      <dgm:prSet presAssocID="{14B3B4F7-D07F-4F1C-8346-08D25E530990}" presName="iconBgRect" presStyleLbl="bgShp" presStyleIdx="1" presStyleCnt="5"/>
      <dgm:spPr/>
    </dgm:pt>
    <dgm:pt modelId="{7EDA05A1-59B6-4177-B7FD-59174E9E527B}" type="pres">
      <dgm:prSet presAssocID="{14B3B4F7-D07F-4F1C-8346-08D25E53099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4442D540-13A8-42E6-B64D-C109E680B2CB}" type="pres">
      <dgm:prSet presAssocID="{14B3B4F7-D07F-4F1C-8346-08D25E530990}" presName="spaceRect" presStyleCnt="0"/>
      <dgm:spPr/>
    </dgm:pt>
    <dgm:pt modelId="{1247B692-19D0-42A6-93B2-BFCE1EB450CE}" type="pres">
      <dgm:prSet presAssocID="{14B3B4F7-D07F-4F1C-8346-08D25E530990}" presName="textRect" presStyleLbl="revTx" presStyleIdx="1" presStyleCnt="5">
        <dgm:presLayoutVars>
          <dgm:chMax val="1"/>
          <dgm:chPref val="1"/>
        </dgm:presLayoutVars>
      </dgm:prSet>
      <dgm:spPr/>
    </dgm:pt>
    <dgm:pt modelId="{855ABB62-EC84-46F3-B93B-AE742C4BDA14}" type="pres">
      <dgm:prSet presAssocID="{C96573B8-5362-43CE-9F09-9566D36D8654}" presName="sibTrans" presStyleLbl="sibTrans2D1" presStyleIdx="0" presStyleCnt="0"/>
      <dgm:spPr/>
    </dgm:pt>
    <dgm:pt modelId="{6066D48F-316E-4656-BA79-860A5493DCAD}" type="pres">
      <dgm:prSet presAssocID="{9495961C-4731-4350-A3C2-6173AB7B2506}" presName="compNode" presStyleCnt="0"/>
      <dgm:spPr/>
    </dgm:pt>
    <dgm:pt modelId="{A2CE0A31-8530-4CE3-AC91-A48D90A277FE}" type="pres">
      <dgm:prSet presAssocID="{9495961C-4731-4350-A3C2-6173AB7B2506}" presName="iconBgRect" presStyleLbl="bgShp" presStyleIdx="2" presStyleCnt="5"/>
      <dgm:spPr/>
    </dgm:pt>
    <dgm:pt modelId="{7E14EBA7-940F-47DC-8162-BBD6B6E0B28F}" type="pres">
      <dgm:prSet presAssocID="{9495961C-4731-4350-A3C2-6173AB7B250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E4BEF55E-CBB9-4F5B-AFB6-AF416A2FFF31}" type="pres">
      <dgm:prSet presAssocID="{9495961C-4731-4350-A3C2-6173AB7B2506}" presName="spaceRect" presStyleCnt="0"/>
      <dgm:spPr/>
    </dgm:pt>
    <dgm:pt modelId="{540B89D8-11A3-437F-A71B-7CFBB7BACBB0}" type="pres">
      <dgm:prSet presAssocID="{9495961C-4731-4350-A3C2-6173AB7B2506}" presName="textRect" presStyleLbl="revTx" presStyleIdx="2" presStyleCnt="5">
        <dgm:presLayoutVars>
          <dgm:chMax val="1"/>
          <dgm:chPref val="1"/>
        </dgm:presLayoutVars>
      </dgm:prSet>
      <dgm:spPr/>
    </dgm:pt>
    <dgm:pt modelId="{F1D72094-A92D-4103-9638-9A775E7B688F}" type="pres">
      <dgm:prSet presAssocID="{9E6393B7-625F-4650-9962-2095D4FCC862}" presName="sibTrans" presStyleLbl="sibTrans2D1" presStyleIdx="0" presStyleCnt="0"/>
      <dgm:spPr/>
    </dgm:pt>
    <dgm:pt modelId="{84DC74B1-1885-4465-A5CE-A502E56DE849}" type="pres">
      <dgm:prSet presAssocID="{BDDC4D0D-503B-4066-9E12-7C8FD3D740DD}" presName="compNode" presStyleCnt="0"/>
      <dgm:spPr/>
    </dgm:pt>
    <dgm:pt modelId="{160C4999-5FF1-46AD-98EA-B446B20BE05F}" type="pres">
      <dgm:prSet presAssocID="{BDDC4D0D-503B-4066-9E12-7C8FD3D740DD}" presName="iconBgRect" presStyleLbl="bgShp" presStyleIdx="3" presStyleCnt="5"/>
      <dgm:spPr/>
    </dgm:pt>
    <dgm:pt modelId="{F024BAF8-D6D9-4F50-8FAD-FC8BD3328C62}" type="pres">
      <dgm:prSet presAssocID="{BDDC4D0D-503B-4066-9E12-7C8FD3D740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Check"/>
        </a:ext>
      </dgm:extLst>
    </dgm:pt>
    <dgm:pt modelId="{DDB49C2C-B5D1-4972-ABE3-4166E6833BF7}" type="pres">
      <dgm:prSet presAssocID="{BDDC4D0D-503B-4066-9E12-7C8FD3D740DD}" presName="spaceRect" presStyleCnt="0"/>
      <dgm:spPr/>
    </dgm:pt>
    <dgm:pt modelId="{A0CA9253-164B-416C-BEAB-C9F7E5EF47DE}" type="pres">
      <dgm:prSet presAssocID="{BDDC4D0D-503B-4066-9E12-7C8FD3D740DD}" presName="textRect" presStyleLbl="revTx" presStyleIdx="3" presStyleCnt="5">
        <dgm:presLayoutVars>
          <dgm:chMax val="1"/>
          <dgm:chPref val="1"/>
        </dgm:presLayoutVars>
      </dgm:prSet>
      <dgm:spPr/>
    </dgm:pt>
    <dgm:pt modelId="{D6F9F62B-5A78-4D4C-90F8-0E7683B4CB15}" type="pres">
      <dgm:prSet presAssocID="{636E0651-1509-490B-8191-E103899C9744}" presName="sibTrans" presStyleLbl="sibTrans2D1" presStyleIdx="0" presStyleCnt="0"/>
      <dgm:spPr/>
    </dgm:pt>
    <dgm:pt modelId="{1D89AFDF-EF20-447C-AD2B-F99F349BA825}" type="pres">
      <dgm:prSet presAssocID="{9D656D7E-2B2D-4677-8D99-B52FC0AD0C8C}" presName="compNode" presStyleCnt="0"/>
      <dgm:spPr/>
    </dgm:pt>
    <dgm:pt modelId="{DFAFFC9C-0FBD-475F-AF72-F47576A588F5}" type="pres">
      <dgm:prSet presAssocID="{9D656D7E-2B2D-4677-8D99-B52FC0AD0C8C}" presName="iconBgRect" presStyleLbl="bgShp" presStyleIdx="4" presStyleCnt="5"/>
      <dgm:spPr/>
    </dgm:pt>
    <dgm:pt modelId="{F796EE08-F713-4DA1-AF2E-BCAAEBE35333}" type="pres">
      <dgm:prSet presAssocID="{9D656D7E-2B2D-4677-8D99-B52FC0AD0C8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499FED50-31BA-4FE5-81CD-D64C6F95A7AC}" type="pres">
      <dgm:prSet presAssocID="{9D656D7E-2B2D-4677-8D99-B52FC0AD0C8C}" presName="spaceRect" presStyleCnt="0"/>
      <dgm:spPr/>
    </dgm:pt>
    <dgm:pt modelId="{835397A1-8E4F-4BAF-B709-1C421E9C1E9B}" type="pres">
      <dgm:prSet presAssocID="{9D656D7E-2B2D-4677-8D99-B52FC0AD0C8C}" presName="textRect" presStyleLbl="revTx" presStyleIdx="4" presStyleCnt="5">
        <dgm:presLayoutVars>
          <dgm:chMax val="1"/>
          <dgm:chPref val="1"/>
        </dgm:presLayoutVars>
      </dgm:prSet>
      <dgm:spPr/>
    </dgm:pt>
  </dgm:ptLst>
  <dgm:cxnLst>
    <dgm:cxn modelId="{66A93E02-2DA2-4EFA-AFB6-CCD6FBE5D644}" type="presOf" srcId="{636E0651-1509-490B-8191-E103899C9744}" destId="{D6F9F62B-5A78-4D4C-90F8-0E7683B4CB15}" srcOrd="0" destOrd="0" presId="urn:microsoft.com/office/officeart/2018/2/layout/IconCircleList"/>
    <dgm:cxn modelId="{3894FC07-33D2-4578-869B-367C96196F4B}" type="presOf" srcId="{E8EAD55B-9F22-4C09-A1FE-57EF6C3F3871}" destId="{38A8C726-8F58-4E39-9446-6ADDB7C8A4E1}" srcOrd="0" destOrd="0" presId="urn:microsoft.com/office/officeart/2018/2/layout/IconCircleList"/>
    <dgm:cxn modelId="{981E5708-72BE-48BA-8831-381485296B96}" srcId="{1262B939-78F6-4D96-B924-F32A728DA1A7}" destId="{14B3B4F7-D07F-4F1C-8346-08D25E530990}" srcOrd="1" destOrd="0" parTransId="{EA63A9B3-E267-4E6C-A4B1-E0D0BAAF10AF}" sibTransId="{C96573B8-5362-43CE-9F09-9566D36D8654}"/>
    <dgm:cxn modelId="{3D42B51A-7ADD-4ED4-99BF-D4241E297340}" srcId="{1262B939-78F6-4D96-B924-F32A728DA1A7}" destId="{9495961C-4731-4350-A3C2-6173AB7B2506}" srcOrd="2" destOrd="0" parTransId="{135FA437-4CDC-45CA-8F90-32579C4D62F8}" sibTransId="{9E6393B7-625F-4650-9962-2095D4FCC862}"/>
    <dgm:cxn modelId="{37814C2A-B09B-41B4-A062-D5B364814AC2}" type="presOf" srcId="{C96573B8-5362-43CE-9F09-9566D36D8654}" destId="{855ABB62-EC84-46F3-B93B-AE742C4BDA14}" srcOrd="0" destOrd="0" presId="urn:microsoft.com/office/officeart/2018/2/layout/IconCircleList"/>
    <dgm:cxn modelId="{B37D5F6B-1709-4859-87E1-1F83C2732420}" type="presOf" srcId="{9495961C-4731-4350-A3C2-6173AB7B2506}" destId="{540B89D8-11A3-437F-A71B-7CFBB7BACBB0}" srcOrd="0" destOrd="0" presId="urn:microsoft.com/office/officeart/2018/2/layout/IconCircleList"/>
    <dgm:cxn modelId="{8CF0FA6B-F79A-4036-B328-85F18E664F8C}" type="presOf" srcId="{9E6393B7-625F-4650-9962-2095D4FCC862}" destId="{F1D72094-A92D-4103-9638-9A775E7B688F}" srcOrd="0" destOrd="0" presId="urn:microsoft.com/office/officeart/2018/2/layout/IconCircleList"/>
    <dgm:cxn modelId="{8F341356-7A51-48B6-B67F-BC051CE202FE}" type="presOf" srcId="{B4DD97D4-7369-4435-B4CF-A12D856E5E19}" destId="{F4BBA5E4-EC33-44CD-8B39-F404663F82D0}" srcOrd="0" destOrd="0" presId="urn:microsoft.com/office/officeart/2018/2/layout/IconCircleList"/>
    <dgm:cxn modelId="{38ACE8AD-A1F6-4D2A-A37B-3A01D7D601D9}" type="presOf" srcId="{14B3B4F7-D07F-4F1C-8346-08D25E530990}" destId="{1247B692-19D0-42A6-93B2-BFCE1EB450CE}" srcOrd="0" destOrd="0" presId="urn:microsoft.com/office/officeart/2018/2/layout/IconCircleList"/>
    <dgm:cxn modelId="{5446DBB9-3BDC-4750-BB84-0542FE25E2E8}" type="presOf" srcId="{BDDC4D0D-503B-4066-9E12-7C8FD3D740DD}" destId="{A0CA9253-164B-416C-BEAB-C9F7E5EF47DE}" srcOrd="0" destOrd="0" presId="urn:microsoft.com/office/officeart/2018/2/layout/IconCircleList"/>
    <dgm:cxn modelId="{87C10CCD-3607-494E-8F24-711C44CA0050}" srcId="{1262B939-78F6-4D96-B924-F32A728DA1A7}" destId="{E8EAD55B-9F22-4C09-A1FE-57EF6C3F3871}" srcOrd="0" destOrd="0" parTransId="{26A31B15-6CDE-4FE9-B1CF-49CCA47A15A1}" sibTransId="{B4DD97D4-7369-4435-B4CF-A12D856E5E19}"/>
    <dgm:cxn modelId="{EBDDC6DC-F7C4-4B4D-9C7D-6E75E0308540}" type="presOf" srcId="{1262B939-78F6-4D96-B924-F32A728DA1A7}" destId="{BEFDC970-7637-49EE-986D-BF37DF30F08D}" srcOrd="0" destOrd="0" presId="urn:microsoft.com/office/officeart/2018/2/layout/IconCircleList"/>
    <dgm:cxn modelId="{21C78FE4-87F3-4FE3-B925-3A851C165FEF}" type="presOf" srcId="{9D656D7E-2B2D-4677-8D99-B52FC0AD0C8C}" destId="{835397A1-8E4F-4BAF-B709-1C421E9C1E9B}" srcOrd="0" destOrd="0" presId="urn:microsoft.com/office/officeart/2018/2/layout/IconCircleList"/>
    <dgm:cxn modelId="{E2785AF1-91C1-4653-B95F-714CB7F773C6}" srcId="{1262B939-78F6-4D96-B924-F32A728DA1A7}" destId="{BDDC4D0D-503B-4066-9E12-7C8FD3D740DD}" srcOrd="3" destOrd="0" parTransId="{09805F60-9FC0-49EB-8016-5AC6FBBD87DC}" sibTransId="{636E0651-1509-490B-8191-E103899C9744}"/>
    <dgm:cxn modelId="{61DA7DF7-BCC5-4D2E-9957-E413A85B8C9A}" srcId="{1262B939-78F6-4D96-B924-F32A728DA1A7}" destId="{9D656D7E-2B2D-4677-8D99-B52FC0AD0C8C}" srcOrd="4" destOrd="0" parTransId="{3A8C00AF-EB58-4CB6-9501-5B866C28D038}" sibTransId="{92BF1086-9BF6-4792-991E-2D33138C220D}"/>
    <dgm:cxn modelId="{01ED6E23-FD25-4477-8E3D-4721D814C564}" type="presParOf" srcId="{BEFDC970-7637-49EE-986D-BF37DF30F08D}" destId="{6A7DE5A1-2BDE-4360-88A4-F6003D637DAC}" srcOrd="0" destOrd="0" presId="urn:microsoft.com/office/officeart/2018/2/layout/IconCircleList"/>
    <dgm:cxn modelId="{998F3198-D658-447D-AE33-54B9CFC119E6}" type="presParOf" srcId="{6A7DE5A1-2BDE-4360-88A4-F6003D637DAC}" destId="{4F2F2EFF-4A73-4FBD-8907-ABDB837F8E11}" srcOrd="0" destOrd="0" presId="urn:microsoft.com/office/officeart/2018/2/layout/IconCircleList"/>
    <dgm:cxn modelId="{D0986BA9-6050-4F75-B088-9D4AD50972F9}" type="presParOf" srcId="{4F2F2EFF-4A73-4FBD-8907-ABDB837F8E11}" destId="{07B815EF-4B69-4BE1-BD2D-0402F1413688}" srcOrd="0" destOrd="0" presId="urn:microsoft.com/office/officeart/2018/2/layout/IconCircleList"/>
    <dgm:cxn modelId="{0011F88A-E00C-4CE7-9186-931EA37FA194}" type="presParOf" srcId="{4F2F2EFF-4A73-4FBD-8907-ABDB837F8E11}" destId="{23BD6B51-84C4-473A-9FE2-AE8D1259FC3E}" srcOrd="1" destOrd="0" presId="urn:microsoft.com/office/officeart/2018/2/layout/IconCircleList"/>
    <dgm:cxn modelId="{F662CFAA-A5B9-4C07-B91F-67B2C7368D0D}" type="presParOf" srcId="{4F2F2EFF-4A73-4FBD-8907-ABDB837F8E11}" destId="{98D4578B-62B6-42D1-AAF2-D591772B993A}" srcOrd="2" destOrd="0" presId="urn:microsoft.com/office/officeart/2018/2/layout/IconCircleList"/>
    <dgm:cxn modelId="{CEF214EA-4ADA-487D-A547-9BDF816BEB12}" type="presParOf" srcId="{4F2F2EFF-4A73-4FBD-8907-ABDB837F8E11}" destId="{38A8C726-8F58-4E39-9446-6ADDB7C8A4E1}" srcOrd="3" destOrd="0" presId="urn:microsoft.com/office/officeart/2018/2/layout/IconCircleList"/>
    <dgm:cxn modelId="{EE53A239-C40A-4EE1-BA24-F554290CD5AB}" type="presParOf" srcId="{6A7DE5A1-2BDE-4360-88A4-F6003D637DAC}" destId="{F4BBA5E4-EC33-44CD-8B39-F404663F82D0}" srcOrd="1" destOrd="0" presId="urn:microsoft.com/office/officeart/2018/2/layout/IconCircleList"/>
    <dgm:cxn modelId="{50DFBD20-F06C-4C5B-9B1B-22A3BBDA22DC}" type="presParOf" srcId="{6A7DE5A1-2BDE-4360-88A4-F6003D637DAC}" destId="{AE82EE32-4D7D-444F-81C6-03D652354C66}" srcOrd="2" destOrd="0" presId="urn:microsoft.com/office/officeart/2018/2/layout/IconCircleList"/>
    <dgm:cxn modelId="{ADA5F163-1328-4D40-A2D8-AE874B9308A4}" type="presParOf" srcId="{AE82EE32-4D7D-444F-81C6-03D652354C66}" destId="{D1B2B38B-593E-4DED-AC0D-98D8F2B164CC}" srcOrd="0" destOrd="0" presId="urn:microsoft.com/office/officeart/2018/2/layout/IconCircleList"/>
    <dgm:cxn modelId="{620460DC-91B7-4305-9841-C2E80C904ABF}" type="presParOf" srcId="{AE82EE32-4D7D-444F-81C6-03D652354C66}" destId="{7EDA05A1-59B6-4177-B7FD-59174E9E527B}" srcOrd="1" destOrd="0" presId="urn:microsoft.com/office/officeart/2018/2/layout/IconCircleList"/>
    <dgm:cxn modelId="{68BF4A63-B9C9-4ADC-80B6-D3F5A593E021}" type="presParOf" srcId="{AE82EE32-4D7D-444F-81C6-03D652354C66}" destId="{4442D540-13A8-42E6-B64D-C109E680B2CB}" srcOrd="2" destOrd="0" presId="urn:microsoft.com/office/officeart/2018/2/layout/IconCircleList"/>
    <dgm:cxn modelId="{30401C07-FF85-496C-9212-E9E83C8EA029}" type="presParOf" srcId="{AE82EE32-4D7D-444F-81C6-03D652354C66}" destId="{1247B692-19D0-42A6-93B2-BFCE1EB450CE}" srcOrd="3" destOrd="0" presId="urn:microsoft.com/office/officeart/2018/2/layout/IconCircleList"/>
    <dgm:cxn modelId="{DA278993-4E99-4094-960C-79611C4F26AD}" type="presParOf" srcId="{6A7DE5A1-2BDE-4360-88A4-F6003D637DAC}" destId="{855ABB62-EC84-46F3-B93B-AE742C4BDA14}" srcOrd="3" destOrd="0" presId="urn:microsoft.com/office/officeart/2018/2/layout/IconCircleList"/>
    <dgm:cxn modelId="{EE55148E-952E-4659-ACE6-FFEBC089F65F}" type="presParOf" srcId="{6A7DE5A1-2BDE-4360-88A4-F6003D637DAC}" destId="{6066D48F-316E-4656-BA79-860A5493DCAD}" srcOrd="4" destOrd="0" presId="urn:microsoft.com/office/officeart/2018/2/layout/IconCircleList"/>
    <dgm:cxn modelId="{47DAB7B8-30D9-4E46-A208-89EACDA7FF56}" type="presParOf" srcId="{6066D48F-316E-4656-BA79-860A5493DCAD}" destId="{A2CE0A31-8530-4CE3-AC91-A48D90A277FE}" srcOrd="0" destOrd="0" presId="urn:microsoft.com/office/officeart/2018/2/layout/IconCircleList"/>
    <dgm:cxn modelId="{6A0FAF2C-91E3-4F8D-8301-2EE4C8A28FEF}" type="presParOf" srcId="{6066D48F-316E-4656-BA79-860A5493DCAD}" destId="{7E14EBA7-940F-47DC-8162-BBD6B6E0B28F}" srcOrd="1" destOrd="0" presId="urn:microsoft.com/office/officeart/2018/2/layout/IconCircleList"/>
    <dgm:cxn modelId="{0C0B9325-683C-49B3-9D9B-FA48D1F9949F}" type="presParOf" srcId="{6066D48F-316E-4656-BA79-860A5493DCAD}" destId="{E4BEF55E-CBB9-4F5B-AFB6-AF416A2FFF31}" srcOrd="2" destOrd="0" presId="urn:microsoft.com/office/officeart/2018/2/layout/IconCircleList"/>
    <dgm:cxn modelId="{A43ECBAA-C17F-400D-9C0E-25DA4655D91E}" type="presParOf" srcId="{6066D48F-316E-4656-BA79-860A5493DCAD}" destId="{540B89D8-11A3-437F-A71B-7CFBB7BACBB0}" srcOrd="3" destOrd="0" presId="urn:microsoft.com/office/officeart/2018/2/layout/IconCircleList"/>
    <dgm:cxn modelId="{AA7F3A3D-7B68-4D66-AD0C-EB8EC7A03DAD}" type="presParOf" srcId="{6A7DE5A1-2BDE-4360-88A4-F6003D637DAC}" destId="{F1D72094-A92D-4103-9638-9A775E7B688F}" srcOrd="5" destOrd="0" presId="urn:microsoft.com/office/officeart/2018/2/layout/IconCircleList"/>
    <dgm:cxn modelId="{36E4BFFB-92F3-495F-87E5-630D97DD3C86}" type="presParOf" srcId="{6A7DE5A1-2BDE-4360-88A4-F6003D637DAC}" destId="{84DC74B1-1885-4465-A5CE-A502E56DE849}" srcOrd="6" destOrd="0" presId="urn:microsoft.com/office/officeart/2018/2/layout/IconCircleList"/>
    <dgm:cxn modelId="{AC94576D-FB76-4D6B-9960-4C3BED44C207}" type="presParOf" srcId="{84DC74B1-1885-4465-A5CE-A502E56DE849}" destId="{160C4999-5FF1-46AD-98EA-B446B20BE05F}" srcOrd="0" destOrd="0" presId="urn:microsoft.com/office/officeart/2018/2/layout/IconCircleList"/>
    <dgm:cxn modelId="{B2673594-4335-47D9-A5FA-7527CD0263CF}" type="presParOf" srcId="{84DC74B1-1885-4465-A5CE-A502E56DE849}" destId="{F024BAF8-D6D9-4F50-8FAD-FC8BD3328C62}" srcOrd="1" destOrd="0" presId="urn:microsoft.com/office/officeart/2018/2/layout/IconCircleList"/>
    <dgm:cxn modelId="{7AD41118-22B5-408B-86F9-035FF88C65E8}" type="presParOf" srcId="{84DC74B1-1885-4465-A5CE-A502E56DE849}" destId="{DDB49C2C-B5D1-4972-ABE3-4166E6833BF7}" srcOrd="2" destOrd="0" presId="urn:microsoft.com/office/officeart/2018/2/layout/IconCircleList"/>
    <dgm:cxn modelId="{89505998-342B-45A0-9D16-7B76FD09B932}" type="presParOf" srcId="{84DC74B1-1885-4465-A5CE-A502E56DE849}" destId="{A0CA9253-164B-416C-BEAB-C9F7E5EF47DE}" srcOrd="3" destOrd="0" presId="urn:microsoft.com/office/officeart/2018/2/layout/IconCircleList"/>
    <dgm:cxn modelId="{B45C7106-3DF1-4DF5-B6F2-1225376641AA}" type="presParOf" srcId="{6A7DE5A1-2BDE-4360-88A4-F6003D637DAC}" destId="{D6F9F62B-5A78-4D4C-90F8-0E7683B4CB15}" srcOrd="7" destOrd="0" presId="urn:microsoft.com/office/officeart/2018/2/layout/IconCircleList"/>
    <dgm:cxn modelId="{A1675E9B-3287-438C-B884-B83973ED39E0}" type="presParOf" srcId="{6A7DE5A1-2BDE-4360-88A4-F6003D637DAC}" destId="{1D89AFDF-EF20-447C-AD2B-F99F349BA825}" srcOrd="8" destOrd="0" presId="urn:microsoft.com/office/officeart/2018/2/layout/IconCircleList"/>
    <dgm:cxn modelId="{2E283363-43A9-4DC6-976F-F3152A9759A8}" type="presParOf" srcId="{1D89AFDF-EF20-447C-AD2B-F99F349BA825}" destId="{DFAFFC9C-0FBD-475F-AF72-F47576A588F5}" srcOrd="0" destOrd="0" presId="urn:microsoft.com/office/officeart/2018/2/layout/IconCircleList"/>
    <dgm:cxn modelId="{83C4FDBF-72E4-4E0B-975A-904BC7071D59}" type="presParOf" srcId="{1D89AFDF-EF20-447C-AD2B-F99F349BA825}" destId="{F796EE08-F713-4DA1-AF2E-BCAAEBE35333}" srcOrd="1" destOrd="0" presId="urn:microsoft.com/office/officeart/2018/2/layout/IconCircleList"/>
    <dgm:cxn modelId="{15E5E319-C4CE-4336-A99E-693D9A92051B}" type="presParOf" srcId="{1D89AFDF-EF20-447C-AD2B-F99F349BA825}" destId="{499FED50-31BA-4FE5-81CD-D64C6F95A7AC}" srcOrd="2" destOrd="0" presId="urn:microsoft.com/office/officeart/2018/2/layout/IconCircleList"/>
    <dgm:cxn modelId="{8976A5E4-5553-4254-8007-1270E5180E82}" type="presParOf" srcId="{1D89AFDF-EF20-447C-AD2B-F99F349BA825}" destId="{835397A1-8E4F-4BAF-B709-1C421E9C1E9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0E24E-D187-46C3-BE73-6AEA253B8708}">
      <dsp:nvSpPr>
        <dsp:cNvPr id="0" name=""/>
        <dsp:cNvSpPr/>
      </dsp:nvSpPr>
      <dsp:spPr>
        <a:xfrm>
          <a:off x="0" y="2010"/>
          <a:ext cx="7012370" cy="88803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Efficiency: Helps the website load quickly for booking and information retrieval.</a:t>
          </a:r>
        </a:p>
      </dsp:txBody>
      <dsp:txXfrm>
        <a:off x="43350" y="45360"/>
        <a:ext cx="6925670" cy="801330"/>
      </dsp:txXfrm>
    </dsp:sp>
    <dsp:sp modelId="{9E3DDD46-AB05-4199-920E-182AD5F67DA1}">
      <dsp:nvSpPr>
        <dsp:cNvPr id="0" name=""/>
        <dsp:cNvSpPr/>
      </dsp:nvSpPr>
      <dsp:spPr>
        <a:xfrm>
          <a:off x="0" y="956280"/>
          <a:ext cx="7012370" cy="888030"/>
        </a:xfrm>
        <a:prstGeom prst="roundRect">
          <a:avLst/>
        </a:prstGeom>
        <a:gradFill rotWithShape="0">
          <a:gsLst>
            <a:gs pos="0">
              <a:schemeClr val="accent2">
                <a:hueOff val="2322919"/>
                <a:satOff val="-11903"/>
                <a:lumOff val="-6029"/>
                <a:alphaOff val="0"/>
                <a:tint val="98000"/>
                <a:lumMod val="110000"/>
              </a:schemeClr>
            </a:gs>
            <a:gs pos="84000">
              <a:schemeClr val="accent2">
                <a:hueOff val="2322919"/>
                <a:satOff val="-11903"/>
                <a:lumOff val="-602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Dependability: Maintain reliable uptime, minimizing disruptions.</a:t>
          </a:r>
        </a:p>
      </dsp:txBody>
      <dsp:txXfrm>
        <a:off x="43350" y="999630"/>
        <a:ext cx="6925670" cy="801330"/>
      </dsp:txXfrm>
    </dsp:sp>
    <dsp:sp modelId="{11794342-CC65-479E-A3BF-033813964946}">
      <dsp:nvSpPr>
        <dsp:cNvPr id="0" name=""/>
        <dsp:cNvSpPr/>
      </dsp:nvSpPr>
      <dsp:spPr>
        <a:xfrm>
          <a:off x="0" y="1910550"/>
          <a:ext cx="7012370" cy="888030"/>
        </a:xfrm>
        <a:prstGeom prst="roundRect">
          <a:avLst/>
        </a:prstGeom>
        <a:gradFill rotWithShape="0">
          <a:gsLst>
            <a:gs pos="0">
              <a:schemeClr val="accent2">
                <a:hueOff val="4645837"/>
                <a:satOff val="-23806"/>
                <a:lumOff val="-12059"/>
                <a:alphaOff val="0"/>
                <a:tint val="98000"/>
                <a:lumMod val="110000"/>
              </a:schemeClr>
            </a:gs>
            <a:gs pos="84000">
              <a:schemeClr val="accent2">
                <a:hueOff val="4645837"/>
                <a:satOff val="-23806"/>
                <a:lumOff val="-1205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Usability:  Design an intuitive interface for easy navigation.</a:t>
          </a:r>
        </a:p>
      </dsp:txBody>
      <dsp:txXfrm>
        <a:off x="43350" y="1953900"/>
        <a:ext cx="6925670" cy="801330"/>
      </dsp:txXfrm>
    </dsp:sp>
    <dsp:sp modelId="{AF4A97C1-274A-447C-8DBF-55005740D090}">
      <dsp:nvSpPr>
        <dsp:cNvPr id="0" name=""/>
        <dsp:cNvSpPr/>
      </dsp:nvSpPr>
      <dsp:spPr>
        <a:xfrm>
          <a:off x="0" y="2864820"/>
          <a:ext cx="7012370" cy="888030"/>
        </a:xfrm>
        <a:prstGeom prst="roundRect">
          <a:avLst/>
        </a:prstGeom>
        <a:gradFill rotWithShape="0">
          <a:gsLst>
            <a:gs pos="0">
              <a:schemeClr val="accent2">
                <a:hueOff val="6968756"/>
                <a:satOff val="-35709"/>
                <a:lumOff val="-18088"/>
                <a:alphaOff val="0"/>
                <a:tint val="98000"/>
                <a:lumMod val="110000"/>
              </a:schemeClr>
            </a:gs>
            <a:gs pos="84000">
              <a:schemeClr val="accent2">
                <a:hueOff val="6968756"/>
                <a:satOff val="-35709"/>
                <a:lumOff val="-1808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Performance: Optimize response time, especially for medical data. </a:t>
          </a:r>
        </a:p>
      </dsp:txBody>
      <dsp:txXfrm>
        <a:off x="43350" y="2908170"/>
        <a:ext cx="6925670" cy="801330"/>
      </dsp:txXfrm>
    </dsp:sp>
    <dsp:sp modelId="{F8CDCEDF-01E3-4ADF-B4A7-C1ECCAA8AA2D}">
      <dsp:nvSpPr>
        <dsp:cNvPr id="0" name=""/>
        <dsp:cNvSpPr/>
      </dsp:nvSpPr>
      <dsp:spPr>
        <a:xfrm>
          <a:off x="0" y="3819090"/>
          <a:ext cx="7012370" cy="888030"/>
        </a:xfrm>
        <a:prstGeom prst="roundRect">
          <a:avLst/>
        </a:prstGeom>
        <a:gradFill rotWithShape="0">
          <a:gsLst>
            <a:gs pos="0">
              <a:schemeClr val="accent2">
                <a:hueOff val="9291674"/>
                <a:satOff val="-47612"/>
                <a:lumOff val="-24118"/>
                <a:alphaOff val="0"/>
                <a:tint val="98000"/>
                <a:lumMod val="110000"/>
              </a:schemeClr>
            </a:gs>
            <a:gs pos="84000">
              <a:schemeClr val="accent2">
                <a:hueOff val="9291674"/>
                <a:satOff val="-47612"/>
                <a:lumOff val="-2411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Space: Manage storage effectively, especially for medical data. </a:t>
          </a:r>
        </a:p>
      </dsp:txBody>
      <dsp:txXfrm>
        <a:off x="43350" y="3862440"/>
        <a:ext cx="6925670" cy="801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38C73-D47D-4C20-8291-B544EE6AC62A}">
      <dsp:nvSpPr>
        <dsp:cNvPr id="0" name=""/>
        <dsp:cNvSpPr/>
      </dsp:nvSpPr>
      <dsp:spPr>
        <a:xfrm>
          <a:off x="0" y="26485"/>
          <a:ext cx="9559470" cy="702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Consider</a:t>
          </a:r>
        </a:p>
      </dsp:txBody>
      <dsp:txXfrm>
        <a:off x="34269" y="60754"/>
        <a:ext cx="9490932" cy="633462"/>
      </dsp:txXfrm>
    </dsp:sp>
    <dsp:sp modelId="{65D95F4B-2DFE-4044-A67D-7D9A34E1A696}">
      <dsp:nvSpPr>
        <dsp:cNvPr id="0" name=""/>
        <dsp:cNvSpPr/>
      </dsp:nvSpPr>
      <dsp:spPr>
        <a:xfrm>
          <a:off x="0" y="728485"/>
          <a:ext cx="955947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51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Environmental: Consider compatibility with hospital IT systems.</a:t>
          </a:r>
        </a:p>
      </dsp:txBody>
      <dsp:txXfrm>
        <a:off x="0" y="728485"/>
        <a:ext cx="9559470" cy="496800"/>
      </dsp:txXfrm>
    </dsp:sp>
    <dsp:sp modelId="{ADBCD7C6-D2B7-48FC-83B5-A4749E0CF263}">
      <dsp:nvSpPr>
        <dsp:cNvPr id="0" name=""/>
        <dsp:cNvSpPr/>
      </dsp:nvSpPr>
      <dsp:spPr>
        <a:xfrm>
          <a:off x="0" y="1225285"/>
          <a:ext cx="9559470" cy="702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Integrate</a:t>
          </a:r>
        </a:p>
      </dsp:txBody>
      <dsp:txXfrm>
        <a:off x="34269" y="1259554"/>
        <a:ext cx="9490932" cy="633462"/>
      </dsp:txXfrm>
    </dsp:sp>
    <dsp:sp modelId="{B87E6406-373D-4159-B43A-E4A04497F10E}">
      <dsp:nvSpPr>
        <dsp:cNvPr id="0" name=""/>
        <dsp:cNvSpPr/>
      </dsp:nvSpPr>
      <dsp:spPr>
        <a:xfrm>
          <a:off x="0" y="1927285"/>
          <a:ext cx="955947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51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Operational: Integrate with existing hospital management software.</a:t>
          </a:r>
        </a:p>
      </dsp:txBody>
      <dsp:txXfrm>
        <a:off x="0" y="1927285"/>
        <a:ext cx="9559470" cy="496800"/>
      </dsp:txXfrm>
    </dsp:sp>
    <dsp:sp modelId="{3B08AB0E-B8DB-4686-94DA-B5CD11F85506}">
      <dsp:nvSpPr>
        <dsp:cNvPr id="0" name=""/>
        <dsp:cNvSpPr/>
      </dsp:nvSpPr>
      <dsp:spPr>
        <a:xfrm>
          <a:off x="0" y="2424085"/>
          <a:ext cx="9559470" cy="7020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Adhere</a:t>
          </a:r>
        </a:p>
      </dsp:txBody>
      <dsp:txXfrm>
        <a:off x="34269" y="2458354"/>
        <a:ext cx="9490932" cy="633462"/>
      </dsp:txXfrm>
    </dsp:sp>
    <dsp:sp modelId="{B47F1D31-099F-4A88-BBF8-F8099F5DB4B4}">
      <dsp:nvSpPr>
        <dsp:cNvPr id="0" name=""/>
        <dsp:cNvSpPr/>
      </dsp:nvSpPr>
      <dsp:spPr>
        <a:xfrm>
          <a:off x="0" y="3126085"/>
          <a:ext cx="955947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51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Development: Adhere to industry best practices for maintainability.</a:t>
          </a:r>
        </a:p>
      </dsp:txBody>
      <dsp:txXfrm>
        <a:off x="0" y="3126085"/>
        <a:ext cx="9559470" cy="496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815EF-4B69-4BE1-BD2D-0402F1413688}">
      <dsp:nvSpPr>
        <dsp:cNvPr id="0" name=""/>
        <dsp:cNvSpPr/>
      </dsp:nvSpPr>
      <dsp:spPr>
        <a:xfrm>
          <a:off x="235953" y="667678"/>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BD6B51-84C4-473A-9FE2-AE8D1259FC3E}">
      <dsp:nvSpPr>
        <dsp:cNvPr id="0" name=""/>
        <dsp:cNvSpPr/>
      </dsp:nvSpPr>
      <dsp:spPr>
        <a:xfrm>
          <a:off x="428155" y="859880"/>
          <a:ext cx="530843" cy="53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A8C726-8F58-4E39-9446-6ADDB7C8A4E1}">
      <dsp:nvSpPr>
        <dsp:cNvPr id="0" name=""/>
        <dsp:cNvSpPr/>
      </dsp:nvSpPr>
      <dsp:spPr>
        <a:xfrm>
          <a:off x="1347326" y="667678"/>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Regulatory: Comply with healthcare regulations like HIPAA.</a:t>
          </a:r>
        </a:p>
      </dsp:txBody>
      <dsp:txXfrm>
        <a:off x="1347326" y="667678"/>
        <a:ext cx="2157370" cy="915248"/>
      </dsp:txXfrm>
    </dsp:sp>
    <dsp:sp modelId="{D1B2B38B-593E-4DED-AC0D-98D8F2B164CC}">
      <dsp:nvSpPr>
        <dsp:cNvPr id="0" name=""/>
        <dsp:cNvSpPr/>
      </dsp:nvSpPr>
      <dsp:spPr>
        <a:xfrm>
          <a:off x="3880603" y="667678"/>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A05A1-59B6-4177-B7FD-59174E9E527B}">
      <dsp:nvSpPr>
        <dsp:cNvPr id="0" name=""/>
        <dsp:cNvSpPr/>
      </dsp:nvSpPr>
      <dsp:spPr>
        <a:xfrm>
          <a:off x="4072805" y="859880"/>
          <a:ext cx="530843" cy="53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47B692-19D0-42A6-93B2-BFCE1EB450CE}">
      <dsp:nvSpPr>
        <dsp:cNvPr id="0" name=""/>
        <dsp:cNvSpPr/>
      </dsp:nvSpPr>
      <dsp:spPr>
        <a:xfrm>
          <a:off x="4991975" y="667678"/>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Ethical: Respect patient consent for data use.</a:t>
          </a:r>
        </a:p>
      </dsp:txBody>
      <dsp:txXfrm>
        <a:off x="4991975" y="667678"/>
        <a:ext cx="2157370" cy="915248"/>
      </dsp:txXfrm>
    </dsp:sp>
    <dsp:sp modelId="{A2CE0A31-8530-4CE3-AC91-A48D90A277FE}">
      <dsp:nvSpPr>
        <dsp:cNvPr id="0" name=""/>
        <dsp:cNvSpPr/>
      </dsp:nvSpPr>
      <dsp:spPr>
        <a:xfrm>
          <a:off x="7525252" y="667678"/>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4EBA7-940F-47DC-8162-BBD6B6E0B28F}">
      <dsp:nvSpPr>
        <dsp:cNvPr id="0" name=""/>
        <dsp:cNvSpPr/>
      </dsp:nvSpPr>
      <dsp:spPr>
        <a:xfrm>
          <a:off x="7717454" y="859880"/>
          <a:ext cx="530843" cy="53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0B89D8-11A3-437F-A71B-7CFBB7BACBB0}">
      <dsp:nvSpPr>
        <dsp:cNvPr id="0" name=""/>
        <dsp:cNvSpPr/>
      </dsp:nvSpPr>
      <dsp:spPr>
        <a:xfrm>
          <a:off x="8636625" y="667678"/>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Legislative: Meet legal data protection standards.</a:t>
          </a:r>
        </a:p>
      </dsp:txBody>
      <dsp:txXfrm>
        <a:off x="8636625" y="667678"/>
        <a:ext cx="2157370" cy="915248"/>
      </dsp:txXfrm>
    </dsp:sp>
    <dsp:sp modelId="{160C4999-5FF1-46AD-98EA-B446B20BE05F}">
      <dsp:nvSpPr>
        <dsp:cNvPr id="0" name=""/>
        <dsp:cNvSpPr/>
      </dsp:nvSpPr>
      <dsp:spPr>
        <a:xfrm>
          <a:off x="235953" y="2231354"/>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24BAF8-D6D9-4F50-8FAD-FC8BD3328C62}">
      <dsp:nvSpPr>
        <dsp:cNvPr id="0" name=""/>
        <dsp:cNvSpPr/>
      </dsp:nvSpPr>
      <dsp:spPr>
        <a:xfrm>
          <a:off x="428155" y="2423556"/>
          <a:ext cx="530843" cy="530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CA9253-164B-416C-BEAB-C9F7E5EF47DE}">
      <dsp:nvSpPr>
        <dsp:cNvPr id="0" name=""/>
        <dsp:cNvSpPr/>
      </dsp:nvSpPr>
      <dsp:spPr>
        <a:xfrm>
          <a:off x="1347326" y="2231354"/>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Accounting: Support secure, accurate financial transactions.</a:t>
          </a:r>
        </a:p>
      </dsp:txBody>
      <dsp:txXfrm>
        <a:off x="1347326" y="2231354"/>
        <a:ext cx="2157370" cy="915248"/>
      </dsp:txXfrm>
    </dsp:sp>
    <dsp:sp modelId="{DFAFFC9C-0FBD-475F-AF72-F47576A588F5}">
      <dsp:nvSpPr>
        <dsp:cNvPr id="0" name=""/>
        <dsp:cNvSpPr/>
      </dsp:nvSpPr>
      <dsp:spPr>
        <a:xfrm>
          <a:off x="3880603" y="2231354"/>
          <a:ext cx="915248" cy="915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6EE08-F713-4DA1-AF2E-BCAAEBE35333}">
      <dsp:nvSpPr>
        <dsp:cNvPr id="0" name=""/>
        <dsp:cNvSpPr/>
      </dsp:nvSpPr>
      <dsp:spPr>
        <a:xfrm>
          <a:off x="4072805" y="2423556"/>
          <a:ext cx="530843" cy="5308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5397A1-8E4F-4BAF-B709-1C421E9C1E9B}">
      <dsp:nvSpPr>
        <dsp:cNvPr id="0" name=""/>
        <dsp:cNvSpPr/>
      </dsp:nvSpPr>
      <dsp:spPr>
        <a:xfrm>
          <a:off x="4991975" y="2231354"/>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Safety/Security: Protect against unauthorized access.</a:t>
          </a:r>
        </a:p>
      </dsp:txBody>
      <dsp:txXfrm>
        <a:off x="4991975" y="2231354"/>
        <a:ext cx="2157370" cy="9152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11/10/2024</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a:p>
        </p:txBody>
      </p:sp>
    </p:spTree>
    <p:extLst>
      <p:ext uri="{BB962C8B-B14F-4D97-AF65-F5344CB8AC3E}">
        <p14:creationId xmlns:p14="http://schemas.microsoft.com/office/powerpoint/2010/main" val="198352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33</a:t>
            </a:fld>
            <a:endParaRPr lang="en-US"/>
          </a:p>
        </p:txBody>
      </p:sp>
    </p:spTree>
    <p:extLst>
      <p:ext uri="{BB962C8B-B14F-4D97-AF65-F5344CB8AC3E}">
        <p14:creationId xmlns:p14="http://schemas.microsoft.com/office/powerpoint/2010/main" val="3509670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34</a:t>
            </a:fld>
            <a:endParaRPr lang="en-US"/>
          </a:p>
        </p:txBody>
      </p:sp>
    </p:spTree>
    <p:extLst>
      <p:ext uri="{BB962C8B-B14F-4D97-AF65-F5344CB8AC3E}">
        <p14:creationId xmlns:p14="http://schemas.microsoft.com/office/powerpoint/2010/main" val="119346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add picture</a:t>
            </a:r>
          </a:p>
          <a:p>
            <a:endParaRPr lang="en-US"/>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p>
        </p:txBody>
      </p:sp>
    </p:spTree>
    <p:extLst>
      <p:ext uri="{BB962C8B-B14F-4D97-AF65-F5344CB8AC3E}">
        <p14:creationId xmlns:p14="http://schemas.microsoft.com/office/powerpoint/2010/main" val="3735779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a:t>Click to add title</a:t>
            </a:r>
            <a:endParaRPr lang="en-US">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296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983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52633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55291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a:p>
        </p:txBody>
      </p:sp>
    </p:spTree>
    <p:extLst>
      <p:ext uri="{BB962C8B-B14F-4D97-AF65-F5344CB8AC3E}">
        <p14:creationId xmlns:p14="http://schemas.microsoft.com/office/powerpoint/2010/main" val="328923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20XX</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2"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78">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80">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Lst>
          </a:blip>
          <a:srcRect t="15730"/>
          <a:stretch/>
        </p:blipFill>
        <p:spPr>
          <a:xfrm>
            <a:off x="-3047" y="10"/>
            <a:ext cx="12191999" cy="68579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83" name="Rectangle 8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9F0267-9D1C-BDA9-A152-B01CD379FC92}"/>
              </a:ext>
            </a:extLst>
          </p:cNvPr>
          <p:cNvSpPr>
            <a:spLocks noGrp="1"/>
          </p:cNvSpPr>
          <p:nvPr>
            <p:ph type="title"/>
          </p:nvPr>
        </p:nvSpPr>
        <p:spPr>
          <a:xfrm>
            <a:off x="452967" y="452968"/>
            <a:ext cx="7285558" cy="71938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a:solidFill>
                  <a:schemeClr val="tx1"/>
                </a:solidFill>
              </a:rPr>
              <a:t>HOSPITAL</a:t>
            </a:r>
            <a:r>
              <a:rPr lang="en-US" sz="3600">
                <a:solidFill>
                  <a:schemeClr val="bg1"/>
                </a:solidFill>
              </a:rPr>
              <a:t> </a:t>
            </a:r>
            <a:r>
              <a:rPr lang="en-US" sz="3600">
                <a:solidFill>
                  <a:schemeClr val="tx1"/>
                </a:solidFill>
              </a:rPr>
              <a:t>MANAGEMENT</a:t>
            </a:r>
            <a:r>
              <a:rPr lang="en-US" sz="3600">
                <a:solidFill>
                  <a:schemeClr val="bg1"/>
                </a:solidFill>
              </a:rPr>
              <a:t> </a:t>
            </a:r>
            <a:r>
              <a:rPr lang="en-US" sz="3600">
                <a:solidFill>
                  <a:schemeClr val="tx1"/>
                </a:solidFill>
              </a:rPr>
              <a:t>SYSTEM</a:t>
            </a:r>
          </a:p>
        </p:txBody>
      </p:sp>
      <p:sp>
        <p:nvSpPr>
          <p:cNvPr id="61" name="Content Placeholder 60">
            <a:extLst>
              <a:ext uri="{FF2B5EF4-FFF2-40B4-BE49-F238E27FC236}">
                <a16:creationId xmlns:a16="http://schemas.microsoft.com/office/drawing/2014/main" id="{601C07FB-7F1C-9903-A348-87825DD9CB9A}"/>
              </a:ext>
            </a:extLst>
          </p:cNvPr>
          <p:cNvSpPr>
            <a:spLocks noGrp="1"/>
          </p:cNvSpPr>
          <p:nvPr>
            <p:ph sz="half" idx="2"/>
          </p:nvPr>
        </p:nvSpPr>
        <p:spPr>
          <a:xfrm>
            <a:off x="9115113" y="2205724"/>
            <a:ext cx="2441574" cy="3381921"/>
          </a:xfrm>
          <a:effectLst>
            <a:outerShdw blurRad="50800" dist="38100" dir="2700000" algn="tl" rotWithShape="0">
              <a:prstClr val="black">
                <a:alpha val="40000"/>
              </a:prstClr>
            </a:outerShdw>
          </a:effectLst>
        </p:spPr>
        <p:txBody>
          <a:bodyPr vert="horz" lIns="91440" tIns="45720" rIns="91440" bIns="45720" rtlCol="0" anchor="t">
            <a:normAutofit/>
          </a:bodyPr>
          <a:lstStyle/>
          <a:p>
            <a:pPr marL="0" indent="0" algn="ctr">
              <a:buNone/>
            </a:pPr>
            <a:r>
              <a:rPr lang="en-US" cap="all">
                <a:solidFill>
                  <a:schemeClr val="bg1"/>
                </a:solidFill>
              </a:rPr>
              <a:t>4y55</a:t>
            </a:r>
          </a:p>
        </p:txBody>
      </p:sp>
      <p:cxnSp>
        <p:nvCxnSpPr>
          <p:cNvPr id="85" name="Straight Connector 84">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3" descr="A group of names on a white background&#10;&#10;Description automatically generated">
            <a:extLst>
              <a:ext uri="{FF2B5EF4-FFF2-40B4-BE49-F238E27FC236}">
                <a16:creationId xmlns:a16="http://schemas.microsoft.com/office/drawing/2014/main" id="{188CF24F-FB54-FD3A-71C4-3C7C1D5FB922}"/>
              </a:ext>
            </a:extLst>
          </p:cNvPr>
          <p:cNvPicPr>
            <a:picLocks noChangeAspect="1"/>
          </p:cNvPicPr>
          <p:nvPr/>
        </p:nvPicPr>
        <p:blipFill>
          <a:blip r:embed="rId5"/>
          <a:srcRect l="17079" t="5114" r="17598" b="7792"/>
          <a:stretch/>
        </p:blipFill>
        <p:spPr>
          <a:xfrm>
            <a:off x="8705774" y="1169555"/>
            <a:ext cx="3034490" cy="4904077"/>
          </a:xfrm>
          <a:prstGeom prst="rect">
            <a:avLst/>
          </a:prstGeo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71090-5C79-A2E9-3E1C-61360FF2160E}"/>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Product Requirements</a:t>
            </a:r>
          </a:p>
        </p:txBody>
      </p:sp>
      <p:sp>
        <p:nvSpPr>
          <p:cNvPr id="16" name="Rectangle 1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6" name="Content Placeholder 3">
            <a:extLst>
              <a:ext uri="{FF2B5EF4-FFF2-40B4-BE49-F238E27FC236}">
                <a16:creationId xmlns:a16="http://schemas.microsoft.com/office/drawing/2014/main" id="{9F88DB0B-DB20-416F-2FBA-45B640F201D0}"/>
              </a:ext>
            </a:extLst>
          </p:cNvPr>
          <p:cNvGraphicFramePr>
            <a:graphicFrameLocks noGrp="1"/>
          </p:cNvGraphicFramePr>
          <p:nvPr>
            <p:ph idx="1"/>
            <p:extLst>
              <p:ext uri="{D42A27DB-BD31-4B8C-83A1-F6EECF244321}">
                <p14:modId xmlns:p14="http://schemas.microsoft.com/office/powerpoint/2010/main" val="557157413"/>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12032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1AD5-399F-8AF3-9993-3796E5DC1EB8}"/>
              </a:ext>
            </a:extLst>
          </p:cNvPr>
          <p:cNvSpPr>
            <a:spLocks noGrp="1"/>
          </p:cNvSpPr>
          <p:nvPr>
            <p:ph type="title"/>
          </p:nvPr>
        </p:nvSpPr>
        <p:spPr/>
        <p:txBody>
          <a:bodyPr/>
          <a:lstStyle/>
          <a:p>
            <a:r>
              <a:rPr lang="en-US"/>
              <a:t>Organizational Requirements</a:t>
            </a:r>
          </a:p>
        </p:txBody>
      </p:sp>
      <p:sp>
        <p:nvSpPr>
          <p:cNvPr id="4" name="Text Placeholder 3">
            <a:extLst>
              <a:ext uri="{FF2B5EF4-FFF2-40B4-BE49-F238E27FC236}">
                <a16:creationId xmlns:a16="http://schemas.microsoft.com/office/drawing/2014/main" id="{A0B21A7D-C240-8D81-FC5F-4850065A6463}"/>
              </a:ext>
            </a:extLst>
          </p:cNvPr>
          <p:cNvSpPr>
            <a:spLocks noGrp="1"/>
          </p:cNvSpPr>
          <p:nvPr>
            <p:ph idx="1"/>
          </p:nvPr>
        </p:nvSpPr>
        <p:spPr/>
        <p:txBody>
          <a:bodyPr/>
          <a:lstStyle/>
          <a:p>
            <a:endParaRPr lang="en-US"/>
          </a:p>
        </p:txBody>
      </p:sp>
      <p:graphicFrame>
        <p:nvGraphicFramePr>
          <p:cNvPr id="18" name="Content Placeholder 2">
            <a:extLst>
              <a:ext uri="{FF2B5EF4-FFF2-40B4-BE49-F238E27FC236}">
                <a16:creationId xmlns:a16="http://schemas.microsoft.com/office/drawing/2014/main" id="{732080EC-D5EB-0FDE-A496-9E0DCF1458E4}"/>
              </a:ext>
            </a:extLst>
          </p:cNvPr>
          <p:cNvGraphicFramePr/>
          <p:nvPr>
            <p:extLst>
              <p:ext uri="{D42A27DB-BD31-4B8C-83A1-F6EECF244321}">
                <p14:modId xmlns:p14="http://schemas.microsoft.com/office/powerpoint/2010/main" val="3547783445"/>
              </p:ext>
            </p:extLst>
          </p:nvPr>
        </p:nvGraphicFramePr>
        <p:xfrm>
          <a:off x="586505" y="2338927"/>
          <a:ext cx="9559470" cy="3649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4983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9AD5-D6DA-5399-BF41-1CA97802BF5A}"/>
              </a:ext>
            </a:extLst>
          </p:cNvPr>
          <p:cNvSpPr>
            <a:spLocks noGrp="1"/>
          </p:cNvSpPr>
          <p:nvPr>
            <p:ph type="title"/>
          </p:nvPr>
        </p:nvSpPr>
        <p:spPr>
          <a:xfrm>
            <a:off x="581192" y="702156"/>
            <a:ext cx="11029616" cy="1188720"/>
          </a:xfrm>
        </p:spPr>
        <p:txBody>
          <a:bodyPr>
            <a:normAutofit/>
          </a:bodyPr>
          <a:lstStyle/>
          <a:p>
            <a:r>
              <a:rPr lang="en-US"/>
              <a:t>External Requirements</a:t>
            </a:r>
          </a:p>
        </p:txBody>
      </p:sp>
      <p:graphicFrame>
        <p:nvGraphicFramePr>
          <p:cNvPr id="20" name="Content Placeholder 2">
            <a:extLst>
              <a:ext uri="{FF2B5EF4-FFF2-40B4-BE49-F238E27FC236}">
                <a16:creationId xmlns:a16="http://schemas.microsoft.com/office/drawing/2014/main" id="{302186AF-074B-8CC5-D466-31ED81CA4A75}"/>
              </a:ext>
            </a:extLst>
          </p:cNvPr>
          <p:cNvGraphicFramePr>
            <a:graphicFrameLocks noGrp="1"/>
          </p:cNvGraphicFramePr>
          <p:nvPr>
            <p:ph idx="1"/>
            <p:extLst>
              <p:ext uri="{D42A27DB-BD31-4B8C-83A1-F6EECF244321}">
                <p14:modId xmlns:p14="http://schemas.microsoft.com/office/powerpoint/2010/main" val="9539368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5596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B9D97-A6DF-B8F2-E496-9AFDE1D005B2}"/>
              </a:ext>
            </a:extLst>
          </p:cNvPr>
          <p:cNvSpPr>
            <a:spLocks noGrp="1"/>
          </p:cNvSpPr>
          <p:nvPr>
            <p:ph type="title"/>
          </p:nvPr>
        </p:nvSpPr>
        <p:spPr/>
        <p:txBody>
          <a:bodyPr/>
          <a:lstStyle/>
          <a:p>
            <a:pPr algn="ctr"/>
            <a:r>
              <a:rPr lang="en-US"/>
              <a:t>CASE DIAGRAM FOR DIFFERENT USERS</a:t>
            </a:r>
          </a:p>
        </p:txBody>
      </p:sp>
      <p:pic>
        <p:nvPicPr>
          <p:cNvPr id="8" name="Content Placeholder 7" descr="A diagram of a patient&#10;&#10;Description automatically generated">
            <a:extLst>
              <a:ext uri="{FF2B5EF4-FFF2-40B4-BE49-F238E27FC236}">
                <a16:creationId xmlns:a16="http://schemas.microsoft.com/office/drawing/2014/main" id="{E5E3B43A-06A3-AB7B-93CB-6C26B52CB270}"/>
              </a:ext>
            </a:extLst>
          </p:cNvPr>
          <p:cNvPicPr>
            <a:picLocks noGrp="1" noChangeAspect="1"/>
          </p:cNvPicPr>
          <p:nvPr>
            <p:ph idx="1"/>
          </p:nvPr>
        </p:nvPicPr>
        <p:blipFill>
          <a:blip r:embed="rId2"/>
          <a:stretch>
            <a:fillRect/>
          </a:stretch>
        </p:blipFill>
        <p:spPr>
          <a:xfrm>
            <a:off x="1345719" y="2785215"/>
            <a:ext cx="3834867" cy="3585883"/>
          </a:xfrm>
          <a:ln>
            <a:noFill/>
          </a:ln>
        </p:spPr>
      </p:pic>
      <p:pic>
        <p:nvPicPr>
          <p:cNvPr id="9" name="Picture 8" descr="A diagram of a doctor&#10;&#10;Description automatically generated">
            <a:extLst>
              <a:ext uri="{FF2B5EF4-FFF2-40B4-BE49-F238E27FC236}">
                <a16:creationId xmlns:a16="http://schemas.microsoft.com/office/drawing/2014/main" id="{824CFA03-031B-E9C1-5A3C-30D9C0281F4A}"/>
              </a:ext>
            </a:extLst>
          </p:cNvPr>
          <p:cNvPicPr>
            <a:picLocks noChangeAspect="1"/>
          </p:cNvPicPr>
          <p:nvPr/>
        </p:nvPicPr>
        <p:blipFill>
          <a:blip r:embed="rId3"/>
          <a:stretch>
            <a:fillRect/>
          </a:stretch>
        </p:blipFill>
        <p:spPr>
          <a:xfrm>
            <a:off x="6767133" y="2783617"/>
            <a:ext cx="3868507" cy="3585883"/>
          </a:xfrm>
          <a:prstGeom prst="rect">
            <a:avLst/>
          </a:prstGeom>
          <a:ln>
            <a:noFill/>
          </a:ln>
        </p:spPr>
      </p:pic>
      <p:sp>
        <p:nvSpPr>
          <p:cNvPr id="10" name="TextBox 9">
            <a:extLst>
              <a:ext uri="{FF2B5EF4-FFF2-40B4-BE49-F238E27FC236}">
                <a16:creationId xmlns:a16="http://schemas.microsoft.com/office/drawing/2014/main" id="{EEF14636-693B-81D3-9A47-C53B03DDD5EA}"/>
              </a:ext>
            </a:extLst>
          </p:cNvPr>
          <p:cNvSpPr txBox="1"/>
          <p:nvPr/>
        </p:nvSpPr>
        <p:spPr>
          <a:xfrm>
            <a:off x="1345180" y="2313576"/>
            <a:ext cx="37800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Patient</a:t>
            </a:r>
            <a:endParaRPr lang="en-US"/>
          </a:p>
        </p:txBody>
      </p:sp>
      <p:sp>
        <p:nvSpPr>
          <p:cNvPr id="11" name="TextBox 10">
            <a:extLst>
              <a:ext uri="{FF2B5EF4-FFF2-40B4-BE49-F238E27FC236}">
                <a16:creationId xmlns:a16="http://schemas.microsoft.com/office/drawing/2014/main" id="{F9482D37-8F43-FA30-A09F-145DB3273A04}"/>
              </a:ext>
            </a:extLst>
          </p:cNvPr>
          <p:cNvSpPr txBox="1"/>
          <p:nvPr/>
        </p:nvSpPr>
        <p:spPr>
          <a:xfrm>
            <a:off x="5999583" y="2322689"/>
            <a:ext cx="49234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Doctor</a:t>
            </a:r>
          </a:p>
        </p:txBody>
      </p:sp>
    </p:spTree>
    <p:extLst>
      <p:ext uri="{BB962C8B-B14F-4D97-AF65-F5344CB8AC3E}">
        <p14:creationId xmlns:p14="http://schemas.microsoft.com/office/powerpoint/2010/main" val="216670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1388-16E1-B794-6958-73B02736D044}"/>
              </a:ext>
            </a:extLst>
          </p:cNvPr>
          <p:cNvSpPr>
            <a:spLocks noGrp="1"/>
          </p:cNvSpPr>
          <p:nvPr>
            <p:ph type="title"/>
          </p:nvPr>
        </p:nvSpPr>
        <p:spPr/>
        <p:txBody>
          <a:bodyPr/>
          <a:lstStyle/>
          <a:p>
            <a:pPr algn="ctr"/>
            <a:r>
              <a:rPr lang="en-US" sz="3200"/>
              <a:t>Sequence Diagram for Account Management</a:t>
            </a:r>
            <a:endParaRPr lang="en-US"/>
          </a:p>
        </p:txBody>
      </p:sp>
      <p:pic>
        <p:nvPicPr>
          <p:cNvPr id="8" name="Content Placeholder 7" descr="Sequence Diagram for user creating and accessing accounts.">
            <a:extLst>
              <a:ext uri="{FF2B5EF4-FFF2-40B4-BE49-F238E27FC236}">
                <a16:creationId xmlns:a16="http://schemas.microsoft.com/office/drawing/2014/main" id="{ACDD3D3B-15B5-CDF0-E95E-86F1271AEBB2}"/>
              </a:ext>
            </a:extLst>
          </p:cNvPr>
          <p:cNvPicPr>
            <a:picLocks noGrp="1" noChangeAspect="1"/>
          </p:cNvPicPr>
          <p:nvPr>
            <p:ph idx="1"/>
          </p:nvPr>
        </p:nvPicPr>
        <p:blipFill>
          <a:blip r:embed="rId2"/>
          <a:stretch>
            <a:fillRect/>
          </a:stretch>
        </p:blipFill>
        <p:spPr>
          <a:xfrm>
            <a:off x="3047999" y="2148685"/>
            <a:ext cx="6096000" cy="4018844"/>
          </a:xfrm>
        </p:spPr>
      </p:pic>
    </p:spTree>
    <p:extLst>
      <p:ext uri="{BB962C8B-B14F-4D97-AF65-F5344CB8AC3E}">
        <p14:creationId xmlns:p14="http://schemas.microsoft.com/office/powerpoint/2010/main" val="973701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1388-16E1-B794-6958-73B02736D044}"/>
              </a:ext>
            </a:extLst>
          </p:cNvPr>
          <p:cNvSpPr>
            <a:spLocks noGrp="1"/>
          </p:cNvSpPr>
          <p:nvPr>
            <p:ph type="title"/>
          </p:nvPr>
        </p:nvSpPr>
        <p:spPr/>
        <p:txBody>
          <a:bodyPr/>
          <a:lstStyle/>
          <a:p>
            <a:pPr algn="ctr"/>
            <a:r>
              <a:rPr lang="en-US" sz="3200" dirty="0"/>
              <a:t>Sequence Diagram for Patient Bookings</a:t>
            </a:r>
            <a:endParaRPr lang="en-US" dirty="0"/>
          </a:p>
        </p:txBody>
      </p:sp>
      <p:pic>
        <p:nvPicPr>
          <p:cNvPr id="5" name="Content Placeholder 4" descr="A diagram of a software company&#10;&#10;Description automatically generated">
            <a:extLst>
              <a:ext uri="{FF2B5EF4-FFF2-40B4-BE49-F238E27FC236}">
                <a16:creationId xmlns:a16="http://schemas.microsoft.com/office/drawing/2014/main" id="{B62FD664-E72C-9F1A-7F4E-B49C0EE9C8E4}"/>
              </a:ext>
            </a:extLst>
          </p:cNvPr>
          <p:cNvPicPr>
            <a:picLocks noGrp="1" noChangeAspect="1"/>
          </p:cNvPicPr>
          <p:nvPr>
            <p:ph idx="1"/>
          </p:nvPr>
        </p:nvPicPr>
        <p:blipFill>
          <a:blip r:embed="rId2"/>
          <a:stretch>
            <a:fillRect/>
          </a:stretch>
        </p:blipFill>
        <p:spPr>
          <a:xfrm>
            <a:off x="2911732" y="1885781"/>
            <a:ext cx="6368534" cy="4941527"/>
          </a:xfrm>
        </p:spPr>
      </p:pic>
    </p:spTree>
    <p:extLst>
      <p:ext uri="{BB962C8B-B14F-4D97-AF65-F5344CB8AC3E}">
        <p14:creationId xmlns:p14="http://schemas.microsoft.com/office/powerpoint/2010/main" val="1686552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1388-16E1-B794-6958-73B02736D044}"/>
              </a:ext>
            </a:extLst>
          </p:cNvPr>
          <p:cNvSpPr>
            <a:spLocks noGrp="1"/>
          </p:cNvSpPr>
          <p:nvPr>
            <p:ph type="title"/>
          </p:nvPr>
        </p:nvSpPr>
        <p:spPr>
          <a:xfrm>
            <a:off x="6182135" y="2653264"/>
            <a:ext cx="5244242" cy="1028555"/>
          </a:xfrm>
        </p:spPr>
        <p:txBody>
          <a:bodyPr>
            <a:normAutofit fontScale="90000"/>
          </a:bodyPr>
          <a:lstStyle/>
          <a:p>
            <a:pPr algn="ctr"/>
            <a:r>
              <a:rPr lang="en-US" sz="3200" dirty="0"/>
              <a:t>Sequence Diagram for Doctor Bookings</a:t>
            </a:r>
          </a:p>
        </p:txBody>
      </p:sp>
      <p:pic>
        <p:nvPicPr>
          <p:cNvPr id="5" name="Content Placeholder 4" descr="A screenshot of a diagram&#10;&#10;Description automatically generated">
            <a:extLst>
              <a:ext uri="{FF2B5EF4-FFF2-40B4-BE49-F238E27FC236}">
                <a16:creationId xmlns:a16="http://schemas.microsoft.com/office/drawing/2014/main" id="{BF535697-BC3C-0685-E7B6-996D9ACB2C65}"/>
              </a:ext>
            </a:extLst>
          </p:cNvPr>
          <p:cNvPicPr>
            <a:picLocks noGrp="1" noChangeAspect="1"/>
          </p:cNvPicPr>
          <p:nvPr>
            <p:ph idx="1"/>
          </p:nvPr>
        </p:nvPicPr>
        <p:blipFill>
          <a:blip r:embed="rId2"/>
          <a:stretch>
            <a:fillRect/>
          </a:stretch>
        </p:blipFill>
        <p:spPr>
          <a:xfrm>
            <a:off x="528147" y="689863"/>
            <a:ext cx="5044995" cy="5989277"/>
          </a:xfrm>
        </p:spPr>
      </p:pic>
    </p:spTree>
    <p:extLst>
      <p:ext uri="{BB962C8B-B14F-4D97-AF65-F5344CB8AC3E}">
        <p14:creationId xmlns:p14="http://schemas.microsoft.com/office/powerpoint/2010/main" val="44529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1388-16E1-B794-6958-73B02736D044}"/>
              </a:ext>
            </a:extLst>
          </p:cNvPr>
          <p:cNvSpPr>
            <a:spLocks noGrp="1"/>
          </p:cNvSpPr>
          <p:nvPr>
            <p:ph type="title"/>
          </p:nvPr>
        </p:nvSpPr>
        <p:spPr>
          <a:xfrm>
            <a:off x="6182135" y="2653264"/>
            <a:ext cx="5244242" cy="1028555"/>
          </a:xfrm>
        </p:spPr>
        <p:txBody>
          <a:bodyPr>
            <a:normAutofit fontScale="90000"/>
          </a:bodyPr>
          <a:lstStyle/>
          <a:p>
            <a:pPr algn="ctr"/>
            <a:r>
              <a:rPr lang="en-US" sz="3200"/>
              <a:t>Sequence Diagram for MEDICAL RECORDS</a:t>
            </a:r>
            <a:endParaRPr lang="en-US"/>
          </a:p>
        </p:txBody>
      </p:sp>
      <p:pic>
        <p:nvPicPr>
          <p:cNvPr id="9" name="Content Placeholder 8" descr="A screenshot of a computer program&#10;&#10;Description automatically generated">
            <a:extLst>
              <a:ext uri="{FF2B5EF4-FFF2-40B4-BE49-F238E27FC236}">
                <a16:creationId xmlns:a16="http://schemas.microsoft.com/office/drawing/2014/main" id="{3D5CF2CB-BD0F-3E82-DEEB-0D928CDF5E51}"/>
              </a:ext>
            </a:extLst>
          </p:cNvPr>
          <p:cNvPicPr>
            <a:picLocks noGrp="1" noChangeAspect="1"/>
          </p:cNvPicPr>
          <p:nvPr>
            <p:ph idx="1"/>
          </p:nvPr>
        </p:nvPicPr>
        <p:blipFill>
          <a:blip r:embed="rId2"/>
          <a:stretch>
            <a:fillRect/>
          </a:stretch>
        </p:blipFill>
        <p:spPr>
          <a:xfrm>
            <a:off x="473293" y="683484"/>
            <a:ext cx="4933969" cy="5997957"/>
          </a:xfrm>
        </p:spPr>
      </p:pic>
    </p:spTree>
    <p:extLst>
      <p:ext uri="{BB962C8B-B14F-4D97-AF65-F5344CB8AC3E}">
        <p14:creationId xmlns:p14="http://schemas.microsoft.com/office/powerpoint/2010/main" val="2908032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4D72-D4DB-EC09-992D-774BFE713C39}"/>
              </a:ext>
            </a:extLst>
          </p:cNvPr>
          <p:cNvSpPr>
            <a:spLocks noGrp="1"/>
          </p:cNvSpPr>
          <p:nvPr>
            <p:ph type="ctrTitle"/>
          </p:nvPr>
        </p:nvSpPr>
        <p:spPr>
          <a:xfrm>
            <a:off x="4005649" y="1019432"/>
            <a:ext cx="4191001" cy="577748"/>
          </a:xfrm>
        </p:spPr>
        <p:txBody>
          <a:bodyPr/>
          <a:lstStyle/>
          <a:p>
            <a:r>
              <a:rPr lang="en-US"/>
              <a:t>Class diagram</a:t>
            </a:r>
          </a:p>
        </p:txBody>
      </p:sp>
      <p:pic>
        <p:nvPicPr>
          <p:cNvPr id="4" name="Picture 3" descr="A diagram of a model&#10;&#10;Description automatically generated">
            <a:extLst>
              <a:ext uri="{FF2B5EF4-FFF2-40B4-BE49-F238E27FC236}">
                <a16:creationId xmlns:a16="http://schemas.microsoft.com/office/drawing/2014/main" id="{081DE0B1-EA15-746C-86A9-FA048DEC52C6}"/>
              </a:ext>
            </a:extLst>
          </p:cNvPr>
          <p:cNvPicPr>
            <a:picLocks noChangeAspect="1"/>
          </p:cNvPicPr>
          <p:nvPr/>
        </p:nvPicPr>
        <p:blipFill>
          <a:blip r:embed="rId2"/>
          <a:stretch>
            <a:fillRect/>
          </a:stretch>
        </p:blipFill>
        <p:spPr>
          <a:xfrm>
            <a:off x="922423" y="1511343"/>
            <a:ext cx="10798341" cy="5218943"/>
          </a:xfrm>
          <a:prstGeom prst="rect">
            <a:avLst/>
          </a:prstGeom>
        </p:spPr>
      </p:pic>
    </p:spTree>
    <p:extLst>
      <p:ext uri="{BB962C8B-B14F-4D97-AF65-F5344CB8AC3E}">
        <p14:creationId xmlns:p14="http://schemas.microsoft.com/office/powerpoint/2010/main" val="105763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83324C-4B3F-30FD-4D48-4293BEB1A4AA}"/>
              </a:ext>
            </a:extLst>
          </p:cNvPr>
          <p:cNvSpPr>
            <a:spLocks noGrp="1"/>
          </p:cNvSpPr>
          <p:nvPr>
            <p:ph type="ctrTitle"/>
          </p:nvPr>
        </p:nvSpPr>
        <p:spPr>
          <a:xfrm>
            <a:off x="4005649" y="1019432"/>
            <a:ext cx="4191001" cy="577748"/>
          </a:xfrm>
        </p:spPr>
        <p:txBody>
          <a:bodyPr/>
          <a:lstStyle/>
          <a:p>
            <a:r>
              <a:rPr lang="en-US"/>
              <a:t>Home</a:t>
            </a:r>
          </a:p>
        </p:txBody>
      </p:sp>
      <p:sp>
        <p:nvSpPr>
          <p:cNvPr id="12" name="Subtitle 2">
            <a:extLst>
              <a:ext uri="{FF2B5EF4-FFF2-40B4-BE49-F238E27FC236}">
                <a16:creationId xmlns:a16="http://schemas.microsoft.com/office/drawing/2014/main" id="{542020B0-44C6-CE62-DFA6-D4D5138EDF25}"/>
              </a:ext>
            </a:extLst>
          </p:cNvPr>
          <p:cNvSpPr>
            <a:spLocks noGrp="1"/>
          </p:cNvSpPr>
          <p:nvPr>
            <p:ph type="subTitle" idx="1"/>
          </p:nvPr>
        </p:nvSpPr>
        <p:spPr>
          <a:xfrm>
            <a:off x="7702626" y="1715817"/>
            <a:ext cx="4489374" cy="4879981"/>
          </a:xfrm>
        </p:spPr>
        <p:txBody>
          <a:bodyPr/>
          <a:lstStyle/>
          <a:p>
            <a:r>
              <a:rPr lang="en-US"/>
              <a:t>Home connections</a:t>
            </a:r>
          </a:p>
          <a:p>
            <a:pPr marL="285750" indent="-285750" algn="l">
              <a:spcBef>
                <a:spcPts val="1400"/>
              </a:spcBef>
              <a:buFont typeface="Arial" panose="05020102010507070707" pitchFamily="18" charset="2"/>
              <a:buChar char="•"/>
            </a:pPr>
            <a:r>
              <a:rPr lang="en-US"/>
              <a:t>Apps</a:t>
            </a:r>
          </a:p>
          <a:p>
            <a:pPr marL="285750" indent="-285750" algn="l">
              <a:spcBef>
                <a:spcPts val="1400"/>
              </a:spcBef>
              <a:buFont typeface="Arial" panose="05020102010507070707" pitchFamily="18" charset="2"/>
              <a:buChar char="•"/>
            </a:pPr>
            <a:r>
              <a:rPr lang="en-US"/>
              <a:t>Forms</a:t>
            </a:r>
          </a:p>
          <a:p>
            <a:pPr marL="285750" indent="-285750" algn="l">
              <a:spcBef>
                <a:spcPts val="1400"/>
              </a:spcBef>
              <a:buFont typeface="Arial" panose="05020102010507070707" pitchFamily="18" charset="2"/>
              <a:buChar char="•"/>
            </a:pPr>
            <a:r>
              <a:rPr lang="en-US"/>
              <a:t>Admin</a:t>
            </a:r>
          </a:p>
          <a:p>
            <a:pPr marL="285750" indent="-285750" algn="l">
              <a:spcBef>
                <a:spcPts val="1400"/>
              </a:spcBef>
              <a:buFont typeface="Arial" panose="05020102010507070707" pitchFamily="18" charset="2"/>
              <a:buChar char="•"/>
            </a:pPr>
            <a:r>
              <a:rPr lang="en-US"/>
              <a:t>URLS</a:t>
            </a:r>
          </a:p>
          <a:p>
            <a:pPr marL="285750" indent="-285750" algn="l">
              <a:spcBef>
                <a:spcPts val="1400"/>
              </a:spcBef>
              <a:buFont typeface="Arial" panose="05020102010507070707" pitchFamily="18" charset="2"/>
              <a:buChar char="•"/>
            </a:pPr>
            <a:r>
              <a:rPr lang="en-US"/>
              <a:t>Model</a:t>
            </a:r>
          </a:p>
          <a:p>
            <a:pPr marL="285750" indent="-285750" algn="l">
              <a:spcBef>
                <a:spcPts val="1400"/>
              </a:spcBef>
              <a:buFont typeface="Arial" panose="05020102010507070707" pitchFamily="18" charset="2"/>
              <a:buChar char="•"/>
            </a:pPr>
            <a:r>
              <a:rPr lang="en-US"/>
              <a:t>Views</a:t>
            </a:r>
          </a:p>
        </p:txBody>
      </p:sp>
      <p:pic>
        <p:nvPicPr>
          <p:cNvPr id="2" name="Picture 1" descr="A diagram of a model&#10;&#10;Description automatically generated">
            <a:extLst>
              <a:ext uri="{FF2B5EF4-FFF2-40B4-BE49-F238E27FC236}">
                <a16:creationId xmlns:a16="http://schemas.microsoft.com/office/drawing/2014/main" id="{95F1162F-8709-E2A7-762E-0C2A70CDDC1B}"/>
              </a:ext>
            </a:extLst>
          </p:cNvPr>
          <p:cNvPicPr>
            <a:picLocks noChangeAspect="1"/>
          </p:cNvPicPr>
          <p:nvPr/>
        </p:nvPicPr>
        <p:blipFill>
          <a:blip r:embed="rId2"/>
          <a:stretch>
            <a:fillRect/>
          </a:stretch>
        </p:blipFill>
        <p:spPr>
          <a:xfrm>
            <a:off x="0" y="1588924"/>
            <a:ext cx="7579895" cy="4873284"/>
          </a:xfrm>
          <a:prstGeom prst="rect">
            <a:avLst/>
          </a:prstGeom>
        </p:spPr>
      </p:pic>
    </p:spTree>
    <p:extLst>
      <p:ext uri="{BB962C8B-B14F-4D97-AF65-F5344CB8AC3E}">
        <p14:creationId xmlns:p14="http://schemas.microsoft.com/office/powerpoint/2010/main" val="2473881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457200" y="640079"/>
            <a:ext cx="3657600" cy="837810"/>
          </a:xfrm>
        </p:spPr>
        <p:txBody>
          <a:bodyPr/>
          <a:lstStyle/>
          <a:p>
            <a:r>
              <a:rPr lang="en-US"/>
              <a:t>objective</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457201" y="1713485"/>
            <a:ext cx="5538039" cy="4670321"/>
          </a:xfrm>
        </p:spPr>
        <p:txBody>
          <a:bodyPr/>
          <a:lstStyle/>
          <a:p>
            <a:pPr marL="285750" indent="-285750">
              <a:buFont typeface="Arial" panose="05020102010507070707" pitchFamily="18" charset="2"/>
              <a:buChar char="•"/>
            </a:pPr>
            <a:r>
              <a:rPr lang="en-US"/>
              <a:t>Our objective with this project is to create a robust and easily scalable hospital management website.</a:t>
            </a:r>
          </a:p>
          <a:p>
            <a:endParaRPr lang="en-US"/>
          </a:p>
          <a:p>
            <a:pPr marL="285750" indent="-285750">
              <a:buFont typeface="Arial" panose="05020102010507070707" pitchFamily="18" charset="2"/>
              <a:buChar char="•"/>
            </a:pPr>
            <a:r>
              <a:rPr lang="en-US"/>
              <a:t>Our project will implement the following feature set:</a:t>
            </a:r>
          </a:p>
          <a:p>
            <a:pPr marL="915670" lvl="1" indent="-285750">
              <a:buFont typeface="Courier New" panose="05020102010507070707" pitchFamily="18" charset="2"/>
              <a:buChar char="o"/>
            </a:pPr>
            <a:r>
              <a:rPr lang="en-US" sz="1800"/>
              <a:t>Login and Authorization for Patients and Doctors</a:t>
            </a:r>
          </a:p>
          <a:p>
            <a:pPr marL="915670" lvl="1" indent="-285750">
              <a:buFont typeface="Courier New" panose="05020102010507070707" pitchFamily="18" charset="2"/>
              <a:buChar char="o"/>
            </a:pPr>
            <a:r>
              <a:rPr lang="en-US" sz="1800"/>
              <a:t>Appointment booking for Patients</a:t>
            </a:r>
          </a:p>
          <a:p>
            <a:pPr marL="915670" lvl="1" indent="-285750">
              <a:buFont typeface="Courier New" panose="05020102010507070707" pitchFamily="18" charset="2"/>
              <a:buChar char="o"/>
            </a:pPr>
            <a:r>
              <a:rPr lang="en-US" sz="1800"/>
              <a:t>Appointment booking for Doctors</a:t>
            </a:r>
          </a:p>
          <a:p>
            <a:pPr marL="915670" lvl="1" indent="-285750">
              <a:buFont typeface="Courier New" panose="05020102010507070707" pitchFamily="18" charset="2"/>
              <a:buChar char="o"/>
            </a:pPr>
            <a:r>
              <a:rPr lang="en-US" sz="1800"/>
              <a:t>Medical Record-keeping for Doctors and Staff</a:t>
            </a:r>
          </a:p>
          <a:p>
            <a:pPr marL="915670" lvl="1" indent="-285750">
              <a:buFont typeface="Courier New" panose="05020102010507070707" pitchFamily="18" charset="2"/>
              <a:buChar char="o"/>
            </a:pPr>
            <a:r>
              <a:rPr lang="en-US" sz="1800"/>
              <a:t>A professional frontend website for ease of use</a:t>
            </a:r>
          </a:p>
          <a:p>
            <a:pPr marL="915670" lvl="1" indent="-285750">
              <a:buFont typeface="Courier New" panose="05020102010507070707" pitchFamily="18" charset="2"/>
              <a:buChar char="o"/>
            </a:pPr>
            <a:r>
              <a:rPr lang="en-US" sz="1800"/>
              <a:t>Backend databases to store relevant data</a:t>
            </a:r>
          </a:p>
          <a:p>
            <a:pPr marL="915670" lvl="1" indent="-285750">
              <a:buFont typeface="Courier New" panose="05020102010507070707" pitchFamily="18" charset="2"/>
              <a:buChar char="o"/>
            </a:pPr>
            <a:endParaRPr lang="en-US"/>
          </a:p>
          <a:p>
            <a:pPr marL="915670" lvl="1" indent="-285750">
              <a:buFont typeface="Courier New" panose="05020102010507070707" pitchFamily="18" charset="2"/>
              <a:buChar char="o"/>
            </a:pPr>
            <a:endParaRPr lang="en-US"/>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a:xfrm>
            <a:off x="6098681" y="640080"/>
            <a:ext cx="5636118" cy="5751576"/>
          </a:xfrm>
        </p:spPr>
      </p:pic>
    </p:spTree>
    <p:extLst>
      <p:ext uri="{BB962C8B-B14F-4D97-AF65-F5344CB8AC3E}">
        <p14:creationId xmlns:p14="http://schemas.microsoft.com/office/powerpoint/2010/main" val="220112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FC4FE0F-3632-0D88-FE21-2ABADB08AE76}"/>
              </a:ext>
            </a:extLst>
          </p:cNvPr>
          <p:cNvSpPr>
            <a:spLocks noGrp="1"/>
          </p:cNvSpPr>
          <p:nvPr>
            <p:ph type="ctrTitle"/>
          </p:nvPr>
        </p:nvSpPr>
        <p:spPr>
          <a:xfrm>
            <a:off x="4005649" y="1019432"/>
            <a:ext cx="4191001" cy="577748"/>
          </a:xfrm>
        </p:spPr>
        <p:txBody>
          <a:bodyPr/>
          <a:lstStyle/>
          <a:p>
            <a:r>
              <a:rPr lang="en-US"/>
              <a:t>forms</a:t>
            </a:r>
          </a:p>
        </p:txBody>
      </p:sp>
      <p:sp>
        <p:nvSpPr>
          <p:cNvPr id="11" name="Subtitle 2">
            <a:extLst>
              <a:ext uri="{FF2B5EF4-FFF2-40B4-BE49-F238E27FC236}">
                <a16:creationId xmlns:a16="http://schemas.microsoft.com/office/drawing/2014/main" id="{01890F94-0781-5934-980C-507A7B8017E8}"/>
              </a:ext>
            </a:extLst>
          </p:cNvPr>
          <p:cNvSpPr txBox="1">
            <a:spLocks/>
          </p:cNvSpPr>
          <p:nvPr/>
        </p:nvSpPr>
        <p:spPr>
          <a:xfrm>
            <a:off x="7702626" y="1715817"/>
            <a:ext cx="4489374" cy="4879981"/>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800" kern="1200">
                <a:solidFill>
                  <a:schemeClr val="tx1">
                    <a:lumMod val="75000"/>
                    <a:lumOff val="25000"/>
                  </a:schemeClr>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800" kern="1200">
                <a:solidFill>
                  <a:schemeClr val="tx1">
                    <a:lumMod val="75000"/>
                    <a:lumOff val="2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9pPr>
          </a:lstStyle>
          <a:p>
            <a:r>
              <a:rPr lang="en-US"/>
              <a:t>Forms connections</a:t>
            </a:r>
          </a:p>
          <a:p>
            <a:pPr marL="285750" indent="-285750" algn="l">
              <a:spcBef>
                <a:spcPts val="1400"/>
              </a:spcBef>
              <a:buFont typeface="Arial" panose="05020102010507070707" pitchFamily="18" charset="2"/>
              <a:buChar char="•"/>
            </a:pPr>
            <a:r>
              <a:rPr lang="en-US" err="1"/>
              <a:t>CreateUserForm</a:t>
            </a:r>
            <a:endParaRPr lang="en-US"/>
          </a:p>
          <a:p>
            <a:pPr marL="285750" indent="-285750" algn="l">
              <a:spcBef>
                <a:spcPts val="1400"/>
              </a:spcBef>
              <a:buFont typeface="Arial" panose="05020102010507070707" pitchFamily="18" charset="2"/>
              <a:buChar char="•"/>
            </a:pPr>
            <a:r>
              <a:rPr lang="en-US" err="1"/>
              <a:t>BookingForm</a:t>
            </a:r>
            <a:endParaRPr lang="en-US"/>
          </a:p>
          <a:p>
            <a:pPr marL="285750" indent="-285750" algn="l">
              <a:spcBef>
                <a:spcPts val="1400"/>
              </a:spcBef>
              <a:buFont typeface="Arial" panose="05020102010507070707" pitchFamily="18" charset="2"/>
              <a:buChar char="•"/>
            </a:pPr>
            <a:r>
              <a:rPr lang="en-US" err="1"/>
              <a:t>LoginForm</a:t>
            </a:r>
            <a:endParaRPr lang="en-US"/>
          </a:p>
          <a:p>
            <a:pPr marL="742950" lvl="1" indent="-285750" algn="l">
              <a:spcBef>
                <a:spcPts val="1400"/>
              </a:spcBef>
              <a:buFont typeface="Courier New" panose="05020102010507070707" pitchFamily="18" charset="2"/>
              <a:buChar char="o"/>
            </a:pPr>
            <a:r>
              <a:rPr lang="en-US"/>
              <a:t>These three are all connected to the metadata class</a:t>
            </a:r>
          </a:p>
          <a:p>
            <a:pPr marL="285750" indent="-285750" algn="l">
              <a:spcBef>
                <a:spcPts val="1400"/>
              </a:spcBef>
              <a:buFont typeface="Arial" panose="05020102010507070707" pitchFamily="18" charset="2"/>
              <a:buChar char="•"/>
            </a:pPr>
            <a:r>
              <a:rPr lang="en-US" err="1"/>
              <a:t>DateInput</a:t>
            </a:r>
            <a:endParaRPr lang="en-US"/>
          </a:p>
        </p:txBody>
      </p:sp>
      <p:pic>
        <p:nvPicPr>
          <p:cNvPr id="3" name="Picture 2" descr="A diagram of a model&#10;&#10;Description automatically generated">
            <a:extLst>
              <a:ext uri="{FF2B5EF4-FFF2-40B4-BE49-F238E27FC236}">
                <a16:creationId xmlns:a16="http://schemas.microsoft.com/office/drawing/2014/main" id="{CD91D952-E6DF-CAFB-8EF4-808D778B932A}"/>
              </a:ext>
            </a:extLst>
          </p:cNvPr>
          <p:cNvPicPr>
            <a:picLocks noChangeAspect="1"/>
          </p:cNvPicPr>
          <p:nvPr/>
        </p:nvPicPr>
        <p:blipFill>
          <a:blip r:embed="rId2"/>
          <a:stretch>
            <a:fillRect/>
          </a:stretch>
        </p:blipFill>
        <p:spPr>
          <a:xfrm>
            <a:off x="0" y="1588924"/>
            <a:ext cx="7579895" cy="4873284"/>
          </a:xfrm>
          <a:prstGeom prst="rect">
            <a:avLst/>
          </a:prstGeom>
        </p:spPr>
      </p:pic>
    </p:spTree>
    <p:extLst>
      <p:ext uri="{BB962C8B-B14F-4D97-AF65-F5344CB8AC3E}">
        <p14:creationId xmlns:p14="http://schemas.microsoft.com/office/powerpoint/2010/main" val="259008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5480FC1-EEC6-BBA5-F478-BC19A7A99378}"/>
              </a:ext>
            </a:extLst>
          </p:cNvPr>
          <p:cNvSpPr>
            <a:spLocks noGrp="1"/>
          </p:cNvSpPr>
          <p:nvPr>
            <p:ph type="ctrTitle"/>
          </p:nvPr>
        </p:nvSpPr>
        <p:spPr>
          <a:xfrm>
            <a:off x="4005649" y="1019432"/>
            <a:ext cx="4191001" cy="577748"/>
          </a:xfrm>
        </p:spPr>
        <p:txBody>
          <a:bodyPr/>
          <a:lstStyle/>
          <a:p>
            <a:r>
              <a:rPr lang="en-US"/>
              <a:t>Apps</a:t>
            </a:r>
          </a:p>
        </p:txBody>
      </p:sp>
      <p:sp>
        <p:nvSpPr>
          <p:cNvPr id="9" name="Subtitle 2">
            <a:extLst>
              <a:ext uri="{FF2B5EF4-FFF2-40B4-BE49-F238E27FC236}">
                <a16:creationId xmlns:a16="http://schemas.microsoft.com/office/drawing/2014/main" id="{546E7EF2-D059-CC3A-5557-92B7F6B0F891}"/>
              </a:ext>
            </a:extLst>
          </p:cNvPr>
          <p:cNvSpPr>
            <a:spLocks noGrp="1"/>
          </p:cNvSpPr>
          <p:nvPr>
            <p:ph type="subTitle" idx="1"/>
          </p:nvPr>
        </p:nvSpPr>
        <p:spPr>
          <a:xfrm>
            <a:off x="7702626" y="1715817"/>
            <a:ext cx="4489374" cy="4879981"/>
          </a:xfrm>
        </p:spPr>
        <p:txBody>
          <a:bodyPr/>
          <a:lstStyle/>
          <a:p>
            <a:r>
              <a:rPr lang="en-US"/>
              <a:t>Apps connections</a:t>
            </a:r>
          </a:p>
          <a:p>
            <a:pPr marL="285750" indent="-285750" algn="l">
              <a:spcBef>
                <a:spcPts val="1400"/>
              </a:spcBef>
              <a:buFont typeface="Arial" panose="05020102010507070707" pitchFamily="18" charset="2"/>
              <a:buChar char="•"/>
            </a:pPr>
            <a:r>
              <a:rPr lang="en-US" err="1"/>
              <a:t>HomeConfig</a:t>
            </a:r>
          </a:p>
        </p:txBody>
      </p:sp>
      <p:pic>
        <p:nvPicPr>
          <p:cNvPr id="3" name="Picture 2" descr="A diagram of a model&#10;&#10;Description automatically generated">
            <a:extLst>
              <a:ext uri="{FF2B5EF4-FFF2-40B4-BE49-F238E27FC236}">
                <a16:creationId xmlns:a16="http://schemas.microsoft.com/office/drawing/2014/main" id="{5326D170-9A05-E28F-48DD-B1A515ABEE45}"/>
              </a:ext>
            </a:extLst>
          </p:cNvPr>
          <p:cNvPicPr>
            <a:picLocks noChangeAspect="1"/>
          </p:cNvPicPr>
          <p:nvPr/>
        </p:nvPicPr>
        <p:blipFill>
          <a:blip r:embed="rId2"/>
          <a:stretch>
            <a:fillRect/>
          </a:stretch>
        </p:blipFill>
        <p:spPr>
          <a:xfrm>
            <a:off x="0" y="1588924"/>
            <a:ext cx="7579895" cy="4873284"/>
          </a:xfrm>
          <a:prstGeom prst="rect">
            <a:avLst/>
          </a:prstGeom>
        </p:spPr>
      </p:pic>
    </p:spTree>
    <p:extLst>
      <p:ext uri="{BB962C8B-B14F-4D97-AF65-F5344CB8AC3E}">
        <p14:creationId xmlns:p14="http://schemas.microsoft.com/office/powerpoint/2010/main" val="36997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59FD0B8-920A-D41F-A8ED-93C547FEE665}"/>
              </a:ext>
            </a:extLst>
          </p:cNvPr>
          <p:cNvSpPr>
            <a:spLocks noGrp="1"/>
          </p:cNvSpPr>
          <p:nvPr>
            <p:ph type="ctrTitle"/>
          </p:nvPr>
        </p:nvSpPr>
        <p:spPr>
          <a:xfrm>
            <a:off x="4005649" y="1019432"/>
            <a:ext cx="4191001" cy="577748"/>
          </a:xfrm>
        </p:spPr>
        <p:txBody>
          <a:bodyPr/>
          <a:lstStyle/>
          <a:p>
            <a:r>
              <a:rPr lang="en-US"/>
              <a:t>admin</a:t>
            </a:r>
          </a:p>
        </p:txBody>
      </p:sp>
      <p:sp>
        <p:nvSpPr>
          <p:cNvPr id="9" name="Subtitle 2">
            <a:extLst>
              <a:ext uri="{FF2B5EF4-FFF2-40B4-BE49-F238E27FC236}">
                <a16:creationId xmlns:a16="http://schemas.microsoft.com/office/drawing/2014/main" id="{69222FA8-10BF-4022-C523-7DF70FBA8AD4}"/>
              </a:ext>
            </a:extLst>
          </p:cNvPr>
          <p:cNvSpPr>
            <a:spLocks noGrp="1"/>
          </p:cNvSpPr>
          <p:nvPr>
            <p:ph type="subTitle" idx="1"/>
          </p:nvPr>
        </p:nvSpPr>
        <p:spPr>
          <a:xfrm>
            <a:off x="7702626" y="1715817"/>
            <a:ext cx="4489374" cy="4879981"/>
          </a:xfrm>
        </p:spPr>
        <p:txBody>
          <a:bodyPr/>
          <a:lstStyle/>
          <a:p>
            <a:r>
              <a:rPr lang="en-US"/>
              <a:t>Admin connections</a:t>
            </a:r>
          </a:p>
          <a:p>
            <a:pPr marL="285750" indent="-285750" algn="l">
              <a:spcBef>
                <a:spcPts val="1400"/>
              </a:spcBef>
              <a:buFont typeface="Arial" panose="05020102010507070707" pitchFamily="18" charset="2"/>
              <a:buChar char="•"/>
            </a:pPr>
            <a:r>
              <a:rPr lang="en-US" err="1"/>
              <a:t>BookingAdmin</a:t>
            </a:r>
            <a:endParaRPr lang="en-US"/>
          </a:p>
          <a:p>
            <a:pPr marL="285750" indent="-285750" algn="l">
              <a:spcBef>
                <a:spcPts val="1400"/>
              </a:spcBef>
              <a:buFont typeface="Arial" panose="05020102010507070707" pitchFamily="18" charset="2"/>
              <a:buChar char="•"/>
            </a:pPr>
            <a:r>
              <a:rPr lang="en-US" err="1"/>
              <a:t>LoginAdmin</a:t>
            </a:r>
          </a:p>
          <a:p>
            <a:pPr marL="285750" indent="-285750" algn="l">
              <a:spcBef>
                <a:spcPts val="1400"/>
              </a:spcBef>
              <a:buFont typeface="Arial" panose="05020102010507070707" pitchFamily="18" charset="2"/>
              <a:buChar char="•"/>
            </a:pPr>
            <a:r>
              <a:rPr lang="en-US" err="1"/>
              <a:t>RecordsAdmin</a:t>
            </a:r>
          </a:p>
        </p:txBody>
      </p:sp>
      <p:pic>
        <p:nvPicPr>
          <p:cNvPr id="3" name="Picture 2" descr="A diagram of a model&#10;&#10;Description automatically generated">
            <a:extLst>
              <a:ext uri="{FF2B5EF4-FFF2-40B4-BE49-F238E27FC236}">
                <a16:creationId xmlns:a16="http://schemas.microsoft.com/office/drawing/2014/main" id="{1B965C2C-1021-932C-5FE7-DED495F988B8}"/>
              </a:ext>
            </a:extLst>
          </p:cNvPr>
          <p:cNvPicPr>
            <a:picLocks noChangeAspect="1"/>
          </p:cNvPicPr>
          <p:nvPr/>
        </p:nvPicPr>
        <p:blipFill>
          <a:blip r:embed="rId2"/>
          <a:stretch>
            <a:fillRect/>
          </a:stretch>
        </p:blipFill>
        <p:spPr>
          <a:xfrm>
            <a:off x="0" y="1588924"/>
            <a:ext cx="7579895" cy="4873284"/>
          </a:xfrm>
          <a:prstGeom prst="rect">
            <a:avLst/>
          </a:prstGeom>
        </p:spPr>
      </p:pic>
    </p:spTree>
    <p:extLst>
      <p:ext uri="{BB962C8B-B14F-4D97-AF65-F5344CB8AC3E}">
        <p14:creationId xmlns:p14="http://schemas.microsoft.com/office/powerpoint/2010/main" val="636529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99C63D-2FEE-15A7-59F4-759E8A313831}"/>
              </a:ext>
            </a:extLst>
          </p:cNvPr>
          <p:cNvSpPr>
            <a:spLocks noGrp="1"/>
          </p:cNvSpPr>
          <p:nvPr>
            <p:ph type="ctrTitle"/>
          </p:nvPr>
        </p:nvSpPr>
        <p:spPr>
          <a:xfrm>
            <a:off x="4005649" y="1019432"/>
            <a:ext cx="4191001" cy="577748"/>
          </a:xfrm>
        </p:spPr>
        <p:txBody>
          <a:bodyPr/>
          <a:lstStyle/>
          <a:p>
            <a:r>
              <a:rPr lang="en-US"/>
              <a:t>URLS</a:t>
            </a:r>
          </a:p>
        </p:txBody>
      </p:sp>
      <p:sp>
        <p:nvSpPr>
          <p:cNvPr id="9" name="Subtitle 2">
            <a:extLst>
              <a:ext uri="{FF2B5EF4-FFF2-40B4-BE49-F238E27FC236}">
                <a16:creationId xmlns:a16="http://schemas.microsoft.com/office/drawing/2014/main" id="{6E9A032A-7342-C84A-9026-6E6AFB29D8F8}"/>
              </a:ext>
            </a:extLst>
          </p:cNvPr>
          <p:cNvSpPr>
            <a:spLocks noGrp="1"/>
          </p:cNvSpPr>
          <p:nvPr>
            <p:ph type="subTitle" idx="1"/>
          </p:nvPr>
        </p:nvSpPr>
        <p:spPr>
          <a:xfrm>
            <a:off x="7702626" y="1715817"/>
            <a:ext cx="4489374" cy="4879981"/>
          </a:xfrm>
        </p:spPr>
        <p:txBody>
          <a:bodyPr/>
          <a:lstStyle/>
          <a:p>
            <a:r>
              <a:rPr lang="en-US"/>
              <a:t>URLS</a:t>
            </a:r>
          </a:p>
          <a:p>
            <a:pPr marL="285750" indent="-285750" algn="l">
              <a:spcBef>
                <a:spcPts val="1400"/>
              </a:spcBef>
              <a:buFont typeface="Arial" panose="05020102010507070707" pitchFamily="18" charset="2"/>
              <a:buChar char="•"/>
            </a:pPr>
            <a:r>
              <a:rPr lang="en-US"/>
              <a:t>Contains all relevant URLS</a:t>
            </a:r>
          </a:p>
        </p:txBody>
      </p:sp>
      <p:pic>
        <p:nvPicPr>
          <p:cNvPr id="3" name="Picture 2" descr="A diagram of a model&#10;&#10;Description automatically generated">
            <a:extLst>
              <a:ext uri="{FF2B5EF4-FFF2-40B4-BE49-F238E27FC236}">
                <a16:creationId xmlns:a16="http://schemas.microsoft.com/office/drawing/2014/main" id="{F5F4E24C-CB6A-34E1-1606-B9F670BE3B7B}"/>
              </a:ext>
            </a:extLst>
          </p:cNvPr>
          <p:cNvPicPr>
            <a:picLocks noChangeAspect="1"/>
          </p:cNvPicPr>
          <p:nvPr/>
        </p:nvPicPr>
        <p:blipFill>
          <a:blip r:embed="rId2"/>
          <a:stretch>
            <a:fillRect/>
          </a:stretch>
        </p:blipFill>
        <p:spPr>
          <a:xfrm>
            <a:off x="0" y="1588924"/>
            <a:ext cx="7579895" cy="4873284"/>
          </a:xfrm>
          <a:prstGeom prst="rect">
            <a:avLst/>
          </a:prstGeom>
        </p:spPr>
      </p:pic>
    </p:spTree>
    <p:extLst>
      <p:ext uri="{BB962C8B-B14F-4D97-AF65-F5344CB8AC3E}">
        <p14:creationId xmlns:p14="http://schemas.microsoft.com/office/powerpoint/2010/main" val="3607253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28633B-0CDF-D5EA-D7D9-9B11800EC8B3}"/>
              </a:ext>
            </a:extLst>
          </p:cNvPr>
          <p:cNvSpPr>
            <a:spLocks noGrp="1"/>
          </p:cNvSpPr>
          <p:nvPr>
            <p:ph type="ctrTitle"/>
          </p:nvPr>
        </p:nvSpPr>
        <p:spPr>
          <a:xfrm>
            <a:off x="4005649" y="1019432"/>
            <a:ext cx="4191001" cy="577748"/>
          </a:xfrm>
        </p:spPr>
        <p:txBody>
          <a:bodyPr/>
          <a:lstStyle/>
          <a:p>
            <a:r>
              <a:rPr lang="en-US"/>
              <a:t>Model</a:t>
            </a:r>
          </a:p>
        </p:txBody>
      </p:sp>
      <p:sp>
        <p:nvSpPr>
          <p:cNvPr id="9" name="Subtitle 2">
            <a:extLst>
              <a:ext uri="{FF2B5EF4-FFF2-40B4-BE49-F238E27FC236}">
                <a16:creationId xmlns:a16="http://schemas.microsoft.com/office/drawing/2014/main" id="{8441F8A7-6574-EF6F-2F98-AEB169C520EC}"/>
              </a:ext>
            </a:extLst>
          </p:cNvPr>
          <p:cNvSpPr>
            <a:spLocks noGrp="1"/>
          </p:cNvSpPr>
          <p:nvPr>
            <p:ph type="subTitle" idx="1"/>
          </p:nvPr>
        </p:nvSpPr>
        <p:spPr>
          <a:xfrm>
            <a:off x="7702626" y="1715817"/>
            <a:ext cx="4489374" cy="4879981"/>
          </a:xfrm>
        </p:spPr>
        <p:txBody>
          <a:bodyPr/>
          <a:lstStyle/>
          <a:p>
            <a:r>
              <a:rPr lang="en-US"/>
              <a:t>Model connections</a:t>
            </a:r>
          </a:p>
          <a:p>
            <a:pPr marL="285750" indent="-285750" algn="l">
              <a:spcBef>
                <a:spcPts val="1400"/>
              </a:spcBef>
              <a:buFont typeface="Arial" panose="05020102010507070707" pitchFamily="18" charset="2"/>
              <a:buChar char="•"/>
            </a:pPr>
            <a:r>
              <a:rPr lang="en-US"/>
              <a:t>Contact</a:t>
            </a:r>
          </a:p>
          <a:p>
            <a:pPr marL="285750" indent="-285750" algn="l">
              <a:spcBef>
                <a:spcPts val="1400"/>
              </a:spcBef>
              <a:buFont typeface="Arial" panose="05020102010507070707" pitchFamily="18" charset="2"/>
              <a:buChar char="•"/>
            </a:pPr>
            <a:r>
              <a:rPr lang="en-US"/>
              <a:t>Departments</a:t>
            </a:r>
          </a:p>
          <a:p>
            <a:pPr marL="285750" indent="-285750" algn="l">
              <a:spcBef>
                <a:spcPts val="1400"/>
              </a:spcBef>
              <a:buFont typeface="Arial" panose="05020102010507070707" pitchFamily="18" charset="2"/>
              <a:buChar char="•"/>
            </a:pPr>
            <a:r>
              <a:rPr lang="en-US"/>
              <a:t>Doctors</a:t>
            </a:r>
          </a:p>
          <a:p>
            <a:pPr marL="285750" indent="-285750" algn="l">
              <a:spcBef>
                <a:spcPts val="1400"/>
              </a:spcBef>
              <a:buFont typeface="Arial" panose="05020102010507070707" pitchFamily="18" charset="2"/>
              <a:buChar char="•"/>
            </a:pPr>
            <a:r>
              <a:rPr lang="en-US"/>
              <a:t>Bookings</a:t>
            </a:r>
          </a:p>
          <a:p>
            <a:pPr marL="285750" indent="-285750" algn="l">
              <a:spcBef>
                <a:spcPts val="1400"/>
              </a:spcBef>
              <a:buFont typeface="Arial" panose="05020102010507070707" pitchFamily="18" charset="2"/>
              <a:buChar char="•"/>
            </a:pPr>
            <a:r>
              <a:rPr lang="en-US"/>
              <a:t>Register</a:t>
            </a:r>
          </a:p>
          <a:p>
            <a:pPr marL="285750" indent="-285750" algn="l">
              <a:spcBef>
                <a:spcPts val="1400"/>
              </a:spcBef>
              <a:buFont typeface="Arial" panose="05020102010507070707" pitchFamily="18" charset="2"/>
              <a:buChar char="•"/>
            </a:pPr>
            <a:r>
              <a:rPr lang="en-US"/>
              <a:t>Login</a:t>
            </a:r>
          </a:p>
          <a:p>
            <a:pPr marL="285750" indent="-285750" algn="l">
              <a:spcBef>
                <a:spcPts val="1400"/>
              </a:spcBef>
              <a:buFont typeface="Arial" panose="05020102010507070707" pitchFamily="18" charset="2"/>
              <a:buChar char="•"/>
            </a:pPr>
            <a:r>
              <a:rPr lang="en-US"/>
              <a:t>Patients</a:t>
            </a:r>
          </a:p>
        </p:txBody>
      </p:sp>
      <p:pic>
        <p:nvPicPr>
          <p:cNvPr id="3" name="Picture 2" descr="A diagram of a model&#10;&#10;Description automatically generated">
            <a:extLst>
              <a:ext uri="{FF2B5EF4-FFF2-40B4-BE49-F238E27FC236}">
                <a16:creationId xmlns:a16="http://schemas.microsoft.com/office/drawing/2014/main" id="{191B16A0-54D2-1550-C8A7-8DFD6A50C833}"/>
              </a:ext>
            </a:extLst>
          </p:cNvPr>
          <p:cNvPicPr>
            <a:picLocks noChangeAspect="1"/>
          </p:cNvPicPr>
          <p:nvPr/>
        </p:nvPicPr>
        <p:blipFill>
          <a:blip r:embed="rId2"/>
          <a:stretch>
            <a:fillRect/>
          </a:stretch>
        </p:blipFill>
        <p:spPr>
          <a:xfrm>
            <a:off x="0" y="1588924"/>
            <a:ext cx="7579895" cy="4873284"/>
          </a:xfrm>
          <a:prstGeom prst="rect">
            <a:avLst/>
          </a:prstGeom>
        </p:spPr>
      </p:pic>
    </p:spTree>
    <p:extLst>
      <p:ext uri="{BB962C8B-B14F-4D97-AF65-F5344CB8AC3E}">
        <p14:creationId xmlns:p14="http://schemas.microsoft.com/office/powerpoint/2010/main" val="2273640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BFA7696-8D13-A0FF-92BF-648F5CB4807C}"/>
              </a:ext>
            </a:extLst>
          </p:cNvPr>
          <p:cNvSpPr>
            <a:spLocks noGrp="1"/>
          </p:cNvSpPr>
          <p:nvPr>
            <p:ph type="ctrTitle"/>
          </p:nvPr>
        </p:nvSpPr>
        <p:spPr>
          <a:xfrm>
            <a:off x="4005649" y="1019432"/>
            <a:ext cx="4191001" cy="577748"/>
          </a:xfrm>
        </p:spPr>
        <p:txBody>
          <a:bodyPr/>
          <a:lstStyle/>
          <a:p>
            <a:r>
              <a:rPr lang="en-US"/>
              <a:t>Views</a:t>
            </a:r>
          </a:p>
        </p:txBody>
      </p:sp>
      <p:sp>
        <p:nvSpPr>
          <p:cNvPr id="9" name="Subtitle 2">
            <a:extLst>
              <a:ext uri="{FF2B5EF4-FFF2-40B4-BE49-F238E27FC236}">
                <a16:creationId xmlns:a16="http://schemas.microsoft.com/office/drawing/2014/main" id="{3ECCB994-B1E7-BB36-10D7-94D3CD61688E}"/>
              </a:ext>
            </a:extLst>
          </p:cNvPr>
          <p:cNvSpPr>
            <a:spLocks noGrp="1"/>
          </p:cNvSpPr>
          <p:nvPr>
            <p:ph type="subTitle" idx="1"/>
          </p:nvPr>
        </p:nvSpPr>
        <p:spPr>
          <a:xfrm>
            <a:off x="7702626" y="1715817"/>
            <a:ext cx="4489374" cy="4879981"/>
          </a:xfrm>
        </p:spPr>
        <p:txBody>
          <a:bodyPr/>
          <a:lstStyle/>
          <a:p>
            <a:r>
              <a:rPr lang="en-US"/>
              <a:t>Views</a:t>
            </a:r>
          </a:p>
          <a:p>
            <a:pPr marL="285750" indent="-285750" algn="l">
              <a:spcBef>
                <a:spcPts val="1400"/>
              </a:spcBef>
              <a:buFont typeface="Arial" panose="05020102010507070707" pitchFamily="18" charset="2"/>
              <a:buChar char="•"/>
            </a:pPr>
            <a:r>
              <a:rPr lang="en-US"/>
              <a:t>Contains all the viewable classes and calls them</a:t>
            </a:r>
          </a:p>
        </p:txBody>
      </p:sp>
      <p:pic>
        <p:nvPicPr>
          <p:cNvPr id="3" name="Picture 2" descr="A diagram of a model&#10;&#10;Description automatically generated">
            <a:extLst>
              <a:ext uri="{FF2B5EF4-FFF2-40B4-BE49-F238E27FC236}">
                <a16:creationId xmlns:a16="http://schemas.microsoft.com/office/drawing/2014/main" id="{F690ABFC-BB34-152F-74E9-5D5FCEFA6701}"/>
              </a:ext>
            </a:extLst>
          </p:cNvPr>
          <p:cNvPicPr>
            <a:picLocks noChangeAspect="1"/>
          </p:cNvPicPr>
          <p:nvPr/>
        </p:nvPicPr>
        <p:blipFill>
          <a:blip r:embed="rId2"/>
          <a:stretch>
            <a:fillRect/>
          </a:stretch>
        </p:blipFill>
        <p:spPr>
          <a:xfrm>
            <a:off x="0" y="1588924"/>
            <a:ext cx="7579895" cy="4873284"/>
          </a:xfrm>
          <a:prstGeom prst="rect">
            <a:avLst/>
          </a:prstGeom>
        </p:spPr>
      </p:pic>
    </p:spTree>
    <p:extLst>
      <p:ext uri="{BB962C8B-B14F-4D97-AF65-F5344CB8AC3E}">
        <p14:creationId xmlns:p14="http://schemas.microsoft.com/office/powerpoint/2010/main" val="3602159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3" name="Rectangle 32">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8" name="Content Placeholder 7" descr="Formulas on a background">
            <a:extLst>
              <a:ext uri="{FF2B5EF4-FFF2-40B4-BE49-F238E27FC236}">
                <a16:creationId xmlns:a16="http://schemas.microsoft.com/office/drawing/2014/main" id="{3C0A407E-7BAD-1B4B-020A-2493786090CC}"/>
              </a:ext>
            </a:extLst>
          </p:cNvPr>
          <p:cNvPicPr>
            <a:picLocks noGrp="1" noChangeAspect="1"/>
          </p:cNvPicPr>
          <p:nvPr>
            <p:ph sz="quarter" idx="4"/>
          </p:nvPr>
        </p:nvPicPr>
        <p:blipFill>
          <a:blip r:embed="rId2">
            <a:extLst>
              <a:ext uri="{BEBA8EAE-BF5A-486C-A8C5-ECC9F3942E4B}">
                <a14:imgProps xmlns:a14="http://schemas.microsoft.com/office/drawing/2010/main">
                  <a14:imgLayer r:embed="rId3">
                    <a14:imgEffect>
                      <a14:brightnessContrast bright="-38000"/>
                    </a14:imgEffect>
                  </a14:imgLayer>
                </a14:imgProps>
              </a:ext>
            </a:extLst>
          </a:blip>
          <a:srcRect r="3528" b="3"/>
          <a:stretch/>
        </p:blipFill>
        <p:spPr>
          <a:xfrm>
            <a:off x="453302" y="457200"/>
            <a:ext cx="7588885" cy="5899650"/>
          </a:xfrm>
          <a:prstGeom prst="rect">
            <a:avLst/>
          </a:prstGeom>
        </p:spPr>
      </p:pic>
      <p:sp>
        <p:nvSpPr>
          <p:cNvPr id="35" name="Rectangle 34">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2D83C8B-8A30-9E0C-7909-D6B1E34E1F29}"/>
              </a:ext>
            </a:extLst>
          </p:cNvPr>
          <p:cNvSpPr>
            <a:spLocks noGrp="1"/>
          </p:cNvSpPr>
          <p:nvPr>
            <p:ph type="title"/>
          </p:nvPr>
        </p:nvSpPr>
        <p:spPr>
          <a:xfrm>
            <a:off x="8372723" y="850791"/>
            <a:ext cx="3202016" cy="4198288"/>
          </a:xfrm>
        </p:spPr>
        <p:txBody>
          <a:bodyPr vert="horz" lIns="91440" tIns="45720" rIns="91440" bIns="45720" rtlCol="0" anchor="ctr">
            <a:normAutofit/>
          </a:bodyPr>
          <a:lstStyle/>
          <a:p>
            <a:endParaRPr lang="en-US" sz="3600">
              <a:solidFill>
                <a:srgbClr val="FFFFFF"/>
              </a:solidFill>
            </a:endParaRPr>
          </a:p>
          <a:p>
            <a:endParaRPr lang="en-US" sz="3600">
              <a:solidFill>
                <a:srgbClr val="FFFFFF"/>
              </a:solidFill>
            </a:endParaRPr>
          </a:p>
          <a:p>
            <a:r>
              <a:rPr lang="en-US" sz="3600">
                <a:solidFill>
                  <a:srgbClr val="FFFFFF"/>
                </a:solidFill>
              </a:rPr>
              <a:t>Model–view–controller</a:t>
            </a:r>
          </a:p>
          <a:p>
            <a:endParaRPr lang="en-US" sz="3600">
              <a:solidFill>
                <a:srgbClr val="FFFFFF"/>
              </a:solidFill>
            </a:endParaRPr>
          </a:p>
          <a:p>
            <a:endParaRPr lang="en-US" sz="3600">
              <a:solidFill>
                <a:srgbClr val="FFFFFF"/>
              </a:solidFill>
            </a:endParaRPr>
          </a:p>
        </p:txBody>
      </p:sp>
      <p:sp>
        <p:nvSpPr>
          <p:cNvPr id="37" name="Rectangle 36">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755AA9B8-6E7D-5DCD-2706-9CF95E5BF8D0}"/>
              </a:ext>
            </a:extLst>
          </p:cNvPr>
          <p:cNvSpPr txBox="1"/>
          <p:nvPr/>
        </p:nvSpPr>
        <p:spPr>
          <a:xfrm>
            <a:off x="723902" y="2079812"/>
            <a:ext cx="566793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cap="all">
                <a:solidFill>
                  <a:schemeClr val="bg1"/>
                </a:solidFill>
                <a:latin typeface="Arial"/>
                <a:cs typeface="Arial"/>
              </a:rPr>
              <a:t>Architectural Design</a:t>
            </a:r>
            <a:r>
              <a:rPr lang="en-US" sz="4800">
                <a:solidFill>
                  <a:schemeClr val="bg1"/>
                </a:solidFill>
                <a:latin typeface="Arial"/>
                <a:cs typeface="Arial"/>
              </a:rPr>
              <a:t>​</a:t>
            </a:r>
            <a:endParaRPr lang="en-US">
              <a:solidFill>
                <a:schemeClr val="bg1"/>
              </a:solidFill>
            </a:endParaRPr>
          </a:p>
        </p:txBody>
      </p:sp>
    </p:spTree>
    <p:extLst>
      <p:ext uri="{BB962C8B-B14F-4D97-AF65-F5344CB8AC3E}">
        <p14:creationId xmlns:p14="http://schemas.microsoft.com/office/powerpoint/2010/main" val="77091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Rectangle 55">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56">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54B162D-1BD7-41E0-844F-F94AE2CE2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58">
            <a:extLst>
              <a:ext uri="{FF2B5EF4-FFF2-40B4-BE49-F238E27FC236}">
                <a16:creationId xmlns:a16="http://schemas.microsoft.com/office/drawing/2014/main" id="{1264404B-1C0F-4383-8FC3-A3E3264AA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619F5C88-C232-4D01-8DB1-8A0C673DD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diagram of a computer program&#10;&#10;Description automatically generated">
            <a:extLst>
              <a:ext uri="{FF2B5EF4-FFF2-40B4-BE49-F238E27FC236}">
                <a16:creationId xmlns:a16="http://schemas.microsoft.com/office/drawing/2014/main" id="{870C7D38-45B2-5A09-4AF4-B36FB479042E}"/>
              </a:ext>
            </a:extLst>
          </p:cNvPr>
          <p:cNvPicPr>
            <a:picLocks noGrp="1" noChangeAspect="1"/>
          </p:cNvPicPr>
          <p:nvPr>
            <p:ph sz="quarter" idx="4"/>
          </p:nvPr>
        </p:nvPicPr>
        <p:blipFill>
          <a:blip r:embed="rId2"/>
          <a:stretch>
            <a:fillRect/>
          </a:stretch>
        </p:blipFill>
        <p:spPr>
          <a:xfrm>
            <a:off x="2299043" y="322093"/>
            <a:ext cx="7599312" cy="5553889"/>
          </a:xfrm>
          <a:prstGeom prst="rect">
            <a:avLst/>
          </a:prstGeom>
        </p:spPr>
      </p:pic>
      <p:sp>
        <p:nvSpPr>
          <p:cNvPr id="61" name="Rectangle 60">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48525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9C65-4EAC-100F-F11B-CC0B149E8BC5}"/>
              </a:ext>
            </a:extLst>
          </p:cNvPr>
          <p:cNvSpPr>
            <a:spLocks noGrp="1"/>
          </p:cNvSpPr>
          <p:nvPr>
            <p:ph type="title"/>
          </p:nvPr>
        </p:nvSpPr>
        <p:spPr>
          <a:xfrm>
            <a:off x="457200" y="611798"/>
            <a:ext cx="3729789" cy="5706778"/>
          </a:xfrm>
        </p:spPr>
        <p:txBody>
          <a:bodyPr/>
          <a:lstStyle/>
          <a:p>
            <a:r>
              <a:rPr lang="en-US" sz="2400">
                <a:latin typeface="Gill Sans MT"/>
                <a:cs typeface="Arial"/>
              </a:rPr>
              <a:t>Data and Logic</a:t>
            </a:r>
            <a:endParaRPr lang="en-US" sz="2400">
              <a:latin typeface="Gill Sans MT"/>
            </a:endParaRPr>
          </a:p>
        </p:txBody>
      </p:sp>
      <p:sp>
        <p:nvSpPr>
          <p:cNvPr id="4" name="Content Placeholder 3">
            <a:extLst>
              <a:ext uri="{FF2B5EF4-FFF2-40B4-BE49-F238E27FC236}">
                <a16:creationId xmlns:a16="http://schemas.microsoft.com/office/drawing/2014/main" id="{308F13E0-AB1F-E690-5485-77A71DA8646A}"/>
              </a:ext>
            </a:extLst>
          </p:cNvPr>
          <p:cNvSpPr>
            <a:spLocks noGrp="1"/>
          </p:cNvSpPr>
          <p:nvPr>
            <p:ph sz="quarter" idx="4"/>
          </p:nvPr>
        </p:nvSpPr>
        <p:spPr>
          <a:xfrm>
            <a:off x="4305827" y="1288403"/>
            <a:ext cx="7418813" cy="5030173"/>
          </a:xfrm>
        </p:spPr>
        <p:txBody>
          <a:bodyPr/>
          <a:lstStyle/>
          <a:p>
            <a:pPr marL="0" indent="0">
              <a:buNone/>
            </a:pPr>
            <a:endParaRPr lang="en-US" sz="1600">
              <a:latin typeface="Gill Sans MT"/>
              <a:cs typeface="Arial"/>
            </a:endParaRPr>
          </a:p>
          <a:p>
            <a:pPr marL="283210" lvl="1" indent="-283210"/>
            <a:r>
              <a:rPr lang="en-US">
                <a:latin typeface="Gill Sans MT"/>
                <a:cs typeface="Arial"/>
              </a:rPr>
              <a:t>Data Storage: Uses a relational database to store data reliably.</a:t>
            </a:r>
          </a:p>
          <a:p>
            <a:pPr marL="283210" lvl="1" indent="-283210"/>
            <a:r>
              <a:rPr lang="en-US">
                <a:latin typeface="Gill Sans MT"/>
                <a:cs typeface="Arial"/>
              </a:rPr>
              <a:t>Business Logic: Implements rules, such as ensuring a doctor isn’t double-booked, or handling patient billing calculations.</a:t>
            </a:r>
          </a:p>
          <a:p>
            <a:pPr marL="283210" lvl="1" indent="-283210"/>
            <a:r>
              <a:rPr lang="en-US">
                <a:latin typeface="Gill Sans MT"/>
                <a:cs typeface="Arial"/>
              </a:rPr>
              <a:t>This Model handles Create, Read, Update, and Delete operations on the data, which are critical for a system where patient data must be updated regularly.</a:t>
            </a:r>
          </a:p>
          <a:p>
            <a:pPr marL="285750" indent="-285750"/>
            <a:r>
              <a:rPr lang="en-US">
                <a:latin typeface="Gill Sans MT"/>
                <a:cs typeface="Arial"/>
              </a:rPr>
              <a:t>Incorporate validation and role-based access at this level to ensure data integrity and security.</a:t>
            </a:r>
          </a:p>
          <a:p>
            <a:pPr marL="283210" indent="-283210"/>
            <a:endParaRPr lang="en-US">
              <a:latin typeface="Gill Sans MT"/>
            </a:endParaRPr>
          </a:p>
        </p:txBody>
      </p:sp>
    </p:spTree>
    <p:extLst>
      <p:ext uri="{BB962C8B-B14F-4D97-AF65-F5344CB8AC3E}">
        <p14:creationId xmlns:p14="http://schemas.microsoft.com/office/powerpoint/2010/main" val="4029418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Rectangle 6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4" name="Rectangle 6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65" name="Rectangle 64">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EE373-EA0B-E00D-322F-9F259756FE88}"/>
              </a:ext>
            </a:extLst>
          </p:cNvPr>
          <p:cNvSpPr>
            <a:spLocks noGrp="1"/>
          </p:cNvSpPr>
          <p:nvPr>
            <p:ph type="title"/>
          </p:nvPr>
        </p:nvSpPr>
        <p:spPr>
          <a:xfrm>
            <a:off x="581193" y="702156"/>
            <a:ext cx="4076153" cy="5156642"/>
          </a:xfrm>
        </p:spPr>
        <p:txBody>
          <a:bodyPr vert="horz" lIns="91440" tIns="45720" rIns="91440" bIns="45720" rtlCol="0" anchor="ctr">
            <a:normAutofit/>
          </a:bodyPr>
          <a:lstStyle/>
          <a:p>
            <a:r>
              <a:rPr lang="en-US" b="0" kern="1200" cap="all">
                <a:solidFill>
                  <a:schemeClr val="tx2"/>
                </a:solidFill>
                <a:latin typeface="Gill Sans MT"/>
                <a:cs typeface="Arial"/>
              </a:rPr>
              <a:t>User Interface</a:t>
            </a:r>
          </a:p>
        </p:txBody>
      </p:sp>
      <p:sp>
        <p:nvSpPr>
          <p:cNvPr id="66" name="Rectangle 65">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21318649-CD86-C471-D1AA-20295E412E65}"/>
              </a:ext>
            </a:extLst>
          </p:cNvPr>
          <p:cNvSpPr>
            <a:spLocks noGrp="1"/>
          </p:cNvSpPr>
          <p:nvPr>
            <p:ph sz="quarter" idx="4"/>
          </p:nvPr>
        </p:nvSpPr>
        <p:spPr>
          <a:xfrm>
            <a:off x="4468001" y="1017465"/>
            <a:ext cx="7476004" cy="5517937"/>
          </a:xfrm>
        </p:spPr>
        <p:txBody>
          <a:bodyPr vert="horz" lIns="91440" tIns="45720" rIns="91440" bIns="45720" rtlCol="0" anchor="ctr" anchorCtr="0">
            <a:normAutofit/>
          </a:bodyPr>
          <a:lstStyle/>
          <a:p>
            <a:pPr marL="0" indent="0">
              <a:buNone/>
            </a:pPr>
            <a:endParaRPr lang="en-US">
              <a:latin typeface="Gill Sans MT"/>
              <a:cs typeface="Arial"/>
            </a:endParaRPr>
          </a:p>
          <a:p>
            <a:pPr marL="0" indent="0">
              <a:buFont typeface="Wingdings 2" panose="05020102010507070707" pitchFamily="18" charset="2"/>
              <a:buChar char=""/>
            </a:pPr>
            <a:r>
              <a:rPr lang="en-US">
                <a:latin typeface="Gill Sans MT"/>
                <a:cs typeface="Arial"/>
              </a:rPr>
              <a:t>   User Groups and Interfaces</a:t>
            </a:r>
            <a:endParaRPr lang="en-US">
              <a:latin typeface="Gill Sans MT"/>
            </a:endParaRPr>
          </a:p>
          <a:p>
            <a:pPr marL="283210" lvl="1" indent="-283210">
              <a:buFont typeface="Wingdings 2" panose="05020102010507070707" pitchFamily="18" charset="2"/>
              <a:buChar char=""/>
            </a:pPr>
            <a:r>
              <a:rPr lang="en-US" sz="1800">
                <a:latin typeface="Gill Sans MT"/>
                <a:cs typeface="Arial"/>
              </a:rPr>
              <a:t>Doctors: Access patient records, schedules, and medical histories.</a:t>
            </a:r>
          </a:p>
          <a:p>
            <a:pPr marL="283210" lvl="1" indent="-283210">
              <a:buFont typeface="Wingdings 2" panose="05020102010507070707" pitchFamily="18" charset="2"/>
              <a:buChar char=""/>
            </a:pPr>
            <a:r>
              <a:rPr lang="en-US" sz="1800">
                <a:latin typeface="Gill Sans MT"/>
                <a:cs typeface="Arial"/>
              </a:rPr>
              <a:t>Patients: View their own records, upcoming appointments, and billing details.</a:t>
            </a:r>
          </a:p>
          <a:p>
            <a:pPr marL="283210" lvl="1" indent="-283210">
              <a:buFont typeface="Wingdings 2" panose="05020102010507070707" pitchFamily="18" charset="2"/>
              <a:buChar char=""/>
            </a:pPr>
            <a:r>
              <a:rPr lang="en-US" sz="1800">
                <a:latin typeface="Gill Sans MT"/>
                <a:cs typeface="Arial"/>
              </a:rPr>
              <a:t>Hospital Admins: Access all data, including staff and inventory.</a:t>
            </a:r>
          </a:p>
          <a:p>
            <a:pPr marL="0" lvl="1" indent="0">
              <a:buFont typeface="Wingdings 2" panose="05020102010507070707" pitchFamily="18" charset="2"/>
              <a:buChar char=""/>
            </a:pPr>
            <a:r>
              <a:rPr lang="en-US" sz="1800">
                <a:latin typeface="Gill Sans MT"/>
                <a:cs typeface="Arial"/>
              </a:rPr>
              <a:t>   Ensures the application is accessible on various devices, crucial for a  hospital setting where users may access the system from desktops, tablets, or mobile devices.</a:t>
            </a:r>
          </a:p>
          <a:p>
            <a:pPr marL="283210" lvl="1" indent="-283210">
              <a:buFont typeface="Wingdings 2" panose="05020102010507070707" pitchFamily="18" charset="2"/>
              <a:buChar char=""/>
            </a:pPr>
            <a:endParaRPr lang="en-US">
              <a:latin typeface="Gill Sans MT"/>
            </a:endParaRPr>
          </a:p>
          <a:p>
            <a:pPr marL="0" indent="0">
              <a:buFont typeface="Wingdings 2" panose="05020102010507070707" pitchFamily="18" charset="2"/>
              <a:buChar char=""/>
            </a:pPr>
            <a:endParaRPr lang="en-US">
              <a:latin typeface="Gill Sans MT"/>
            </a:endParaRPr>
          </a:p>
          <a:p>
            <a:pPr marL="283210" indent="-283210">
              <a:buFont typeface="Wingdings 2" panose="05020102010507070707" pitchFamily="18" charset="2"/>
              <a:buChar char=""/>
            </a:pPr>
            <a:endParaRPr lang="en-US">
              <a:latin typeface="Gill Sans MT"/>
            </a:endParaRPr>
          </a:p>
        </p:txBody>
      </p:sp>
    </p:spTree>
    <p:extLst>
      <p:ext uri="{BB962C8B-B14F-4D97-AF65-F5344CB8AC3E}">
        <p14:creationId xmlns:p14="http://schemas.microsoft.com/office/powerpoint/2010/main" val="146773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68E91FE-1E96-9012-B0A7-9E9605A1D060}"/>
              </a:ext>
            </a:extLst>
          </p:cNvPr>
          <p:cNvSpPr>
            <a:spLocks noGrp="1"/>
          </p:cNvSpPr>
          <p:nvPr>
            <p:ph type="title"/>
          </p:nvPr>
        </p:nvSpPr>
        <p:spPr/>
        <p:txBody>
          <a:bodyPr>
            <a:normAutofit/>
          </a:bodyPr>
          <a:lstStyle/>
          <a:p>
            <a:r>
              <a:rPr lang="en-US" dirty="0"/>
              <a:t>COST, EFFORT, and PRICING ESTIMATION</a:t>
            </a:r>
          </a:p>
        </p:txBody>
      </p:sp>
      <p:sp>
        <p:nvSpPr>
          <p:cNvPr id="4" name="Content Placeholder 3">
            <a:extLst>
              <a:ext uri="{FF2B5EF4-FFF2-40B4-BE49-F238E27FC236}">
                <a16:creationId xmlns:a16="http://schemas.microsoft.com/office/drawing/2014/main" id="{89C7E15F-A8FE-C1AA-8CA1-525E65E285F7}"/>
              </a:ext>
            </a:extLst>
          </p:cNvPr>
          <p:cNvSpPr>
            <a:spLocks noGrp="1"/>
          </p:cNvSpPr>
          <p:nvPr>
            <p:ph idx="1"/>
          </p:nvPr>
        </p:nvSpPr>
        <p:spPr>
          <a:xfrm>
            <a:off x="581192" y="1899707"/>
            <a:ext cx="11029615" cy="4957958"/>
          </a:xfrm>
        </p:spPr>
        <p:txBody>
          <a:bodyPr>
            <a:normAutofit lnSpcReduction="10000"/>
          </a:bodyPr>
          <a:lstStyle/>
          <a:p>
            <a:pPr marL="305435" indent="-305435"/>
            <a:r>
              <a:rPr lang="en-US"/>
              <a:t>We will use Application Composition for cost estimation.</a:t>
            </a:r>
          </a:p>
          <a:p>
            <a:pPr marL="305435" indent="-305435"/>
            <a:r>
              <a:rPr lang="en-US"/>
              <a:t>Estimates of application points: </a:t>
            </a:r>
          </a:p>
          <a:p>
            <a:pPr marL="629920" lvl="1" indent="-305435">
              <a:buFont typeface="Courier New" panose="05020102010507070707" pitchFamily="18" charset="2"/>
              <a:buChar char="o"/>
            </a:pPr>
            <a:r>
              <a:rPr lang="en-US" sz="1200"/>
              <a:t>User Authentication: 1 screen, 1 report, all simple = 3</a:t>
            </a:r>
          </a:p>
          <a:p>
            <a:pPr marL="629920" lvl="1" indent="-305435">
              <a:buFont typeface="Courier New" panose="05020102010507070707" pitchFamily="18" charset="2"/>
              <a:buChar char="o"/>
            </a:pPr>
            <a:r>
              <a:rPr lang="en-US" sz="1200"/>
              <a:t>Profile and Personal Information: 2 screens,1 report, all simple = 4</a:t>
            </a:r>
          </a:p>
          <a:p>
            <a:pPr marL="629920" lvl="1" indent="-305435">
              <a:buFont typeface="Courier New" panose="05020102010507070707" pitchFamily="18" charset="2"/>
              <a:buChar char="o"/>
            </a:pPr>
            <a:r>
              <a:rPr lang="en-US" sz="1200"/>
              <a:t>Scheduling: 2 screens, 2 reports, all simple = 6</a:t>
            </a:r>
          </a:p>
          <a:p>
            <a:pPr marL="629920" lvl="1" indent="-305435">
              <a:buFont typeface="Courier New" panose="05020102010507070707" pitchFamily="18" charset="2"/>
              <a:buChar char="o"/>
            </a:pPr>
            <a:r>
              <a:rPr lang="en-US" sz="1200"/>
              <a:t>Patient Medical Information and Doctor Notes: 2 screens, 2 reports = 6</a:t>
            </a:r>
          </a:p>
          <a:p>
            <a:pPr marL="629920" lvl="1" indent="-305435">
              <a:buFont typeface="Courier New" panose="05020102010507070707" pitchFamily="18" charset="2"/>
              <a:buChar char="o"/>
            </a:pPr>
            <a:r>
              <a:rPr lang="en-US" sz="1200"/>
              <a:t>Patient/Doctor communication: 1 screen, 1 report = 3</a:t>
            </a:r>
          </a:p>
          <a:p>
            <a:pPr marL="629920" lvl="1" indent="-305435">
              <a:buFont typeface="Courier New" panose="05020102010507070707" pitchFamily="18" charset="2"/>
              <a:buChar char="o"/>
            </a:pPr>
            <a:r>
              <a:rPr lang="en-US" sz="1200"/>
              <a:t>Billing and Payment: 1 screen, 1 report = 3</a:t>
            </a:r>
          </a:p>
          <a:p>
            <a:pPr marL="629920" lvl="1" indent="-305435">
              <a:buFont typeface="Courier New" panose="05020102010507070707" pitchFamily="18" charset="2"/>
              <a:buChar char="o"/>
            </a:pPr>
            <a:r>
              <a:rPr lang="en-US" sz="1200"/>
              <a:t>Management: 3 screens = 3</a:t>
            </a:r>
          </a:p>
          <a:p>
            <a:pPr marL="629920" lvl="1" indent="-305435">
              <a:buFont typeface="Courier New" panose="05020102010507070707" pitchFamily="18" charset="2"/>
              <a:buChar char="o"/>
            </a:pPr>
            <a:r>
              <a:rPr lang="en-US" sz="1200"/>
              <a:t>Security: 1 report = 2</a:t>
            </a:r>
          </a:p>
          <a:p>
            <a:pPr marL="629920" lvl="1" indent="-305435">
              <a:buFont typeface="Courier New" panose="05020102010507070707" pitchFamily="18" charset="2"/>
              <a:buChar char="o"/>
            </a:pPr>
            <a:r>
              <a:rPr lang="en-US" sz="1200"/>
              <a:t>Total NAP: 3+4+6+6+3+3+3+2 = 30</a:t>
            </a:r>
          </a:p>
          <a:p>
            <a:pPr marL="305435" indent="-305435"/>
            <a:r>
              <a:rPr lang="en-US"/>
              <a:t>Estimated number of developers: 5, very low experience. PROD = 4</a:t>
            </a:r>
            <a:endParaRPr lang="en-US">
              <a:solidFill>
                <a:srgbClr val="000000"/>
              </a:solidFill>
            </a:endParaRPr>
          </a:p>
          <a:p>
            <a:pPr marL="305435" indent="-305435"/>
            <a:r>
              <a:rPr lang="en-US"/>
              <a:t>Assumed reuse%: 20%.</a:t>
            </a:r>
            <a:endParaRPr lang="en-US">
              <a:solidFill>
                <a:srgbClr val="000000"/>
              </a:solidFill>
            </a:endParaRPr>
          </a:p>
          <a:p>
            <a:pPr marL="305435" indent="-305435"/>
            <a:r>
              <a:rPr lang="en-US"/>
              <a:t>Thus, PM = NAP*(1 – reuse%/100)/PROD = 30*(4/5)/4 = 6 Person-Months</a:t>
            </a:r>
            <a:endParaRPr lang="en-US">
              <a:solidFill>
                <a:srgbClr val="000000"/>
              </a:solidFill>
            </a:endParaRPr>
          </a:p>
          <a:p>
            <a:pPr marL="305435" indent="-305435"/>
            <a:r>
              <a:rPr lang="en-US"/>
              <a:t>6/5 = 1.2 Months</a:t>
            </a:r>
          </a:p>
          <a:p>
            <a:pPr marL="305435" indent="-305435"/>
            <a:endParaRPr lang="en-US"/>
          </a:p>
        </p:txBody>
      </p:sp>
    </p:spTree>
    <p:extLst>
      <p:ext uri="{BB962C8B-B14F-4D97-AF65-F5344CB8AC3E}">
        <p14:creationId xmlns:p14="http://schemas.microsoft.com/office/powerpoint/2010/main" val="1721841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4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431B876-0FF5-0B47-FD29-3B91923CE15A}"/>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b="0" kern="1200" cap="all">
                <a:latin typeface="Gill Sans MT"/>
                <a:cs typeface="Arial"/>
              </a:rPr>
              <a:t>Controller and Logic Processor</a:t>
            </a:r>
          </a:p>
        </p:txBody>
      </p:sp>
      <p:pic>
        <p:nvPicPr>
          <p:cNvPr id="25" name="Picture 24" descr="Top view of cubes connected with black lines">
            <a:extLst>
              <a:ext uri="{FF2B5EF4-FFF2-40B4-BE49-F238E27FC236}">
                <a16:creationId xmlns:a16="http://schemas.microsoft.com/office/drawing/2014/main" id="{63FC1A95-2658-8786-3DCE-51445D58427D}"/>
              </a:ext>
            </a:extLst>
          </p:cNvPr>
          <p:cNvPicPr>
            <a:picLocks noChangeAspect="1"/>
          </p:cNvPicPr>
          <p:nvPr/>
        </p:nvPicPr>
        <p:blipFill>
          <a:blip r:embed="rId2"/>
          <a:srcRect l="17142" r="6857"/>
          <a:stretch/>
        </p:blipFill>
        <p:spPr>
          <a:xfrm>
            <a:off x="457199" y="2340864"/>
            <a:ext cx="3683001" cy="3634486"/>
          </a:xfrm>
          <a:prstGeom prst="rect">
            <a:avLst/>
          </a:prstGeom>
        </p:spPr>
      </p:pic>
      <p:sp>
        <p:nvSpPr>
          <p:cNvPr id="4" name="Content Placeholder 3">
            <a:extLst>
              <a:ext uri="{FF2B5EF4-FFF2-40B4-BE49-F238E27FC236}">
                <a16:creationId xmlns:a16="http://schemas.microsoft.com/office/drawing/2014/main" id="{5E289338-3ECE-29DD-9E9F-DCDE6D2CED80}"/>
              </a:ext>
            </a:extLst>
          </p:cNvPr>
          <p:cNvSpPr>
            <a:spLocks noGrp="1"/>
          </p:cNvSpPr>
          <p:nvPr>
            <p:ph sz="quarter" idx="4"/>
          </p:nvPr>
        </p:nvSpPr>
        <p:spPr>
          <a:xfrm>
            <a:off x="4536281" y="2340864"/>
            <a:ext cx="7074526" cy="3102400"/>
          </a:xfrm>
        </p:spPr>
        <p:txBody>
          <a:bodyPr vert="horz" lIns="91440" tIns="45720" rIns="91440" bIns="45720" rtlCol="0" anchor="ctr">
            <a:normAutofit/>
          </a:bodyPr>
          <a:lstStyle/>
          <a:p>
            <a:pPr marL="0" indent="0">
              <a:buNone/>
            </a:pPr>
            <a:endParaRPr lang="en-US">
              <a:latin typeface="Gill Sans MT"/>
              <a:cs typeface="Arial"/>
            </a:endParaRPr>
          </a:p>
          <a:p>
            <a:pPr marL="283210" lvl="2" indent="-283210">
              <a:buFont typeface="Wingdings 2" panose="05020102010507070707" pitchFamily="18" charset="2"/>
              <a:buChar char=""/>
            </a:pPr>
            <a:r>
              <a:rPr lang="en-US" sz="1800">
                <a:latin typeface="Gill Sans MT"/>
                <a:cs typeface="Arial"/>
              </a:rPr>
              <a:t>Input Processing: It validates inputs (e.g., ensuring appointment times are within hospital hours).</a:t>
            </a:r>
          </a:p>
          <a:p>
            <a:pPr marL="283210" lvl="2" indent="-283210">
              <a:buFont typeface="Wingdings 2" panose="05020102010507070707" pitchFamily="18" charset="2"/>
              <a:buChar char=""/>
            </a:pPr>
            <a:r>
              <a:rPr lang="en-US" sz="1800">
                <a:latin typeface="Gill Sans MT"/>
                <a:cs typeface="Arial"/>
              </a:rPr>
              <a:t>Data Communication: Pulls or updates data through the Model and ensures the View reflects the latest data.</a:t>
            </a:r>
          </a:p>
          <a:p>
            <a:pPr marL="283210" indent="-283210">
              <a:buFont typeface="Wingdings 2" panose="05020102010507070707" pitchFamily="18" charset="2"/>
              <a:buChar char=""/>
            </a:pPr>
            <a:endParaRPr lang="en-US">
              <a:latin typeface="Gill Sans MT"/>
            </a:endParaRPr>
          </a:p>
        </p:txBody>
      </p:sp>
    </p:spTree>
    <p:extLst>
      <p:ext uri="{BB962C8B-B14F-4D97-AF65-F5344CB8AC3E}">
        <p14:creationId xmlns:p14="http://schemas.microsoft.com/office/powerpoint/2010/main" val="70349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4" name="Rectangle 23">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23129-5757-65F7-8256-FFC945B4C5A8}"/>
              </a:ext>
            </a:extLst>
          </p:cNvPr>
          <p:cNvSpPr>
            <a:spLocks noGrp="1"/>
          </p:cNvSpPr>
          <p:nvPr>
            <p:ph type="title"/>
          </p:nvPr>
        </p:nvSpPr>
        <p:spPr>
          <a:xfrm>
            <a:off x="581193" y="702156"/>
            <a:ext cx="6309003" cy="1013800"/>
          </a:xfrm>
        </p:spPr>
        <p:txBody>
          <a:bodyPr vert="horz" lIns="91440" tIns="45720" rIns="91440" bIns="45720" rtlCol="0" anchor="b">
            <a:normAutofit/>
          </a:bodyPr>
          <a:lstStyle/>
          <a:p>
            <a:r>
              <a:rPr lang="en-US" b="0" kern="1200" cap="all">
                <a:solidFill>
                  <a:schemeClr val="tx2"/>
                </a:solidFill>
                <a:latin typeface="Gill Sans MT"/>
              </a:rPr>
              <a:t> </a:t>
            </a:r>
            <a:r>
              <a:rPr lang="en-US" b="0" kern="1200" cap="all">
                <a:solidFill>
                  <a:schemeClr val="tx2"/>
                </a:solidFill>
                <a:latin typeface="Gill Sans MT"/>
                <a:cs typeface="Arial"/>
              </a:rPr>
              <a:t>Data Flow </a:t>
            </a:r>
          </a:p>
        </p:txBody>
      </p:sp>
      <p:sp>
        <p:nvSpPr>
          <p:cNvPr id="25" name="Rectangle 24">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8FBC17E4-FBE7-E4D1-FED1-4EB3970F28D2}"/>
              </a:ext>
            </a:extLst>
          </p:cNvPr>
          <p:cNvSpPr>
            <a:spLocks noGrp="1"/>
          </p:cNvSpPr>
          <p:nvPr>
            <p:ph sz="quarter" idx="4"/>
          </p:nvPr>
        </p:nvSpPr>
        <p:spPr>
          <a:xfrm>
            <a:off x="581194" y="1896533"/>
            <a:ext cx="6309003" cy="3962266"/>
          </a:xfrm>
        </p:spPr>
        <p:txBody>
          <a:bodyPr vert="horz" lIns="91440" tIns="45720" rIns="91440" bIns="45720" rtlCol="0" anchor="ctr">
            <a:normAutofit/>
          </a:bodyPr>
          <a:lstStyle/>
          <a:p>
            <a:pPr marL="283210" lvl="1" indent="-283210">
              <a:buFont typeface="Wingdings 2" panose="05020102010507070707" pitchFamily="18" charset="2"/>
              <a:buChar char=""/>
            </a:pPr>
            <a:r>
              <a:rPr lang="en-US" sz="1800">
                <a:solidFill>
                  <a:schemeClr val="tx2"/>
                </a:solidFill>
                <a:latin typeface="Gill Sans MT"/>
                <a:cs typeface="Arial"/>
              </a:rPr>
              <a:t>User Action: Patient submits a request to schedule an appointment.</a:t>
            </a:r>
          </a:p>
          <a:p>
            <a:pPr marL="283210" lvl="1" indent="-283210">
              <a:buFont typeface="Wingdings 2" panose="05020102010507070707" pitchFamily="18" charset="2"/>
              <a:buChar char=""/>
            </a:pPr>
            <a:r>
              <a:rPr lang="en-US" sz="1800">
                <a:solidFill>
                  <a:schemeClr val="tx2"/>
                </a:solidFill>
                <a:latin typeface="Gill Sans MT"/>
                <a:cs typeface="Arial"/>
              </a:rPr>
              <a:t>Controller Processing: Validates the request, checks the doctor’s schedule.</a:t>
            </a:r>
          </a:p>
          <a:p>
            <a:pPr marL="283210" lvl="1" indent="-283210">
              <a:buFont typeface="Wingdings 2" panose="05020102010507070707" pitchFamily="18" charset="2"/>
              <a:buChar char=""/>
            </a:pPr>
            <a:r>
              <a:rPr lang="en-US" sz="1800">
                <a:solidFill>
                  <a:schemeClr val="tx2"/>
                </a:solidFill>
                <a:latin typeface="Gill Sans MT"/>
                <a:cs typeface="Arial"/>
              </a:rPr>
              <a:t>Update: Adds the appointment record in the database.</a:t>
            </a:r>
          </a:p>
          <a:p>
            <a:pPr marL="283210" lvl="1" indent="-283210">
              <a:buFont typeface="Wingdings 2" panose="05020102010507070707" pitchFamily="18" charset="2"/>
              <a:buChar char=""/>
            </a:pPr>
            <a:r>
              <a:rPr lang="en-US" sz="1800">
                <a:solidFill>
                  <a:schemeClr val="tx2"/>
                </a:solidFill>
                <a:latin typeface="Gill Sans MT"/>
                <a:cs typeface="Arial"/>
              </a:rPr>
              <a:t>Feedback to User: Displays a confirmation message.</a:t>
            </a:r>
          </a:p>
          <a:p>
            <a:pPr marL="283210" indent="-283210">
              <a:buFont typeface="Wingdings 2" panose="05020102010507070707" pitchFamily="18" charset="2"/>
              <a:buChar char=""/>
            </a:pPr>
            <a:endParaRPr lang="en-US">
              <a:solidFill>
                <a:schemeClr val="tx2"/>
              </a:solidFill>
              <a:latin typeface="Gill Sans MT"/>
            </a:endParaRPr>
          </a:p>
        </p:txBody>
      </p:sp>
      <p:pic>
        <p:nvPicPr>
          <p:cNvPr id="26" name="Picture 25" descr="Pen placed on top of a signature line">
            <a:extLst>
              <a:ext uri="{FF2B5EF4-FFF2-40B4-BE49-F238E27FC236}">
                <a16:creationId xmlns:a16="http://schemas.microsoft.com/office/drawing/2014/main" id="{5F87E23F-DD27-00EC-60B0-BACF0036BCB8}"/>
              </a:ext>
            </a:extLst>
          </p:cNvPr>
          <p:cNvPicPr>
            <a:picLocks noChangeAspect="1"/>
          </p:cNvPicPr>
          <p:nvPr/>
        </p:nvPicPr>
        <p:blipFill>
          <a:blip r:embed="rId2"/>
          <a:srcRect l="53286" r="1319" b="-3"/>
          <a:stretch/>
        </p:blipFill>
        <p:spPr>
          <a:xfrm>
            <a:off x="7521283" y="10"/>
            <a:ext cx="4670717" cy="6857990"/>
          </a:xfrm>
          <a:prstGeom prst="rect">
            <a:avLst/>
          </a:prstGeom>
        </p:spPr>
      </p:pic>
    </p:spTree>
    <p:extLst>
      <p:ext uri="{BB962C8B-B14F-4D97-AF65-F5344CB8AC3E}">
        <p14:creationId xmlns:p14="http://schemas.microsoft.com/office/powerpoint/2010/main" val="96855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0" name="Rectangle 2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0C364D2-8938-6DBC-528E-1A9D67B97616}"/>
              </a:ext>
            </a:extLst>
          </p:cNvPr>
          <p:cNvSpPr>
            <a:spLocks noGrp="1"/>
          </p:cNvSpPr>
          <p:nvPr>
            <p:ph type="title"/>
          </p:nvPr>
        </p:nvSpPr>
        <p:spPr>
          <a:xfrm>
            <a:off x="771148" y="1037967"/>
            <a:ext cx="3054091" cy="4709131"/>
          </a:xfrm>
        </p:spPr>
        <p:txBody>
          <a:bodyPr vert="horz" lIns="91440" tIns="45720" rIns="91440" bIns="45720" rtlCol="0" anchor="ctr">
            <a:normAutofit/>
          </a:bodyPr>
          <a:lstStyle/>
          <a:p>
            <a:r>
              <a:rPr lang="en-US" b="0" kern="1200" cap="all">
                <a:solidFill>
                  <a:srgbClr val="FFFEFF"/>
                </a:solidFill>
                <a:latin typeface="Gill Sans MT"/>
                <a:cs typeface="Arial"/>
              </a:rPr>
              <a:t>Benefits of Model view  controller </a:t>
            </a:r>
          </a:p>
        </p:txBody>
      </p:sp>
      <p:sp>
        <p:nvSpPr>
          <p:cNvPr id="4" name="Content Placeholder 3">
            <a:extLst>
              <a:ext uri="{FF2B5EF4-FFF2-40B4-BE49-F238E27FC236}">
                <a16:creationId xmlns:a16="http://schemas.microsoft.com/office/drawing/2014/main" id="{19C547E8-FC9A-B240-63B5-DF3B2F479C58}"/>
              </a:ext>
            </a:extLst>
          </p:cNvPr>
          <p:cNvSpPr>
            <a:spLocks noGrp="1"/>
          </p:cNvSpPr>
          <p:nvPr>
            <p:ph sz="quarter" idx="4"/>
          </p:nvPr>
        </p:nvSpPr>
        <p:spPr>
          <a:xfrm>
            <a:off x="4534935" y="1037968"/>
            <a:ext cx="6725899" cy="4820832"/>
          </a:xfrm>
        </p:spPr>
        <p:txBody>
          <a:bodyPr vert="horz" lIns="91440" tIns="45720" rIns="91440" bIns="45720" rtlCol="0" anchor="ctr">
            <a:normAutofit/>
          </a:bodyPr>
          <a:lstStyle/>
          <a:p>
            <a:pPr marL="283210" indent="-283210">
              <a:buFont typeface="Wingdings 2" panose="05020102010507070707" pitchFamily="18" charset="2"/>
              <a:buChar char=""/>
            </a:pPr>
            <a:r>
              <a:rPr lang="en-US">
                <a:latin typeface="Gill Sans MT"/>
                <a:cs typeface="Arial"/>
              </a:rPr>
              <a:t>Each component operates independently, simplifying maintenance.</a:t>
            </a:r>
            <a:endParaRPr lang="en-US"/>
          </a:p>
          <a:p>
            <a:pPr marL="283210" indent="-283210">
              <a:buFont typeface="Wingdings 2" panose="05020102010507070707" pitchFamily="18" charset="2"/>
              <a:buChar char=""/>
            </a:pPr>
            <a:r>
              <a:rPr lang="en-US">
                <a:latin typeface="Gill Sans MT"/>
                <a:cs typeface="Arial"/>
              </a:rPr>
              <a:t>Teams can work on the backend and frontend simultaneously</a:t>
            </a:r>
          </a:p>
          <a:p>
            <a:pPr marL="283210" indent="-283210">
              <a:buFont typeface="Wingdings 2" panose="05020102010507070707" pitchFamily="18" charset="2"/>
              <a:buChar char=""/>
            </a:pPr>
            <a:r>
              <a:rPr lang="en-US">
                <a:latin typeface="Gill Sans MT"/>
                <a:cs typeface="Arial"/>
              </a:rPr>
              <a:t>New features and requirements can be easily added to the model.</a:t>
            </a:r>
          </a:p>
        </p:txBody>
      </p:sp>
    </p:spTree>
    <p:extLst>
      <p:ext uri="{BB962C8B-B14F-4D97-AF65-F5344CB8AC3E}">
        <p14:creationId xmlns:p14="http://schemas.microsoft.com/office/powerpoint/2010/main" val="2602162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a:xfrm>
            <a:off x="458245" y="725444"/>
            <a:ext cx="11277600" cy="730489"/>
          </a:xfrm>
        </p:spPr>
        <p:txBody>
          <a:bodyPr/>
          <a:lstStyle/>
          <a:p>
            <a:pPr algn="ctr"/>
            <a:r>
              <a:rPr lang="en-US" sz="3200"/>
              <a:t>Project demo</a:t>
            </a:r>
          </a:p>
        </p:txBody>
      </p:sp>
      <p:pic>
        <p:nvPicPr>
          <p:cNvPr id="7" name="Hospital management demo">
            <a:hlinkClick r:id="" action="ppaction://media"/>
            <a:extLst>
              <a:ext uri="{FF2B5EF4-FFF2-40B4-BE49-F238E27FC236}">
                <a16:creationId xmlns:a16="http://schemas.microsoft.com/office/drawing/2014/main" id="{7180C0F6-543C-9E66-BF46-BD88624C79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61036" y="1709763"/>
            <a:ext cx="7269927" cy="4089334"/>
          </a:xfrm>
          <a:prstGeom prst="rect">
            <a:avLst/>
          </a:prstGeom>
        </p:spPr>
      </p:pic>
    </p:spTree>
    <p:extLst>
      <p:ext uri="{BB962C8B-B14F-4D97-AF65-F5344CB8AC3E}">
        <p14:creationId xmlns:p14="http://schemas.microsoft.com/office/powerpoint/2010/main" val="425997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a:t>Thank you!</a:t>
            </a:r>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p:pic>
    </p:spTree>
    <p:extLst>
      <p:ext uri="{BB962C8B-B14F-4D97-AF65-F5344CB8AC3E}">
        <p14:creationId xmlns:p14="http://schemas.microsoft.com/office/powerpoint/2010/main" val="277095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BB5F-B54D-6857-B320-DA4E1762CD98}"/>
              </a:ext>
            </a:extLst>
          </p:cNvPr>
          <p:cNvSpPr>
            <a:spLocks noGrp="1"/>
          </p:cNvSpPr>
          <p:nvPr>
            <p:ph type="title"/>
          </p:nvPr>
        </p:nvSpPr>
        <p:spPr/>
        <p:txBody>
          <a:bodyPr/>
          <a:lstStyle/>
          <a:p>
            <a:r>
              <a:rPr lang="en-US" dirty="0"/>
              <a:t>ESTIMATED COST (hardware)</a:t>
            </a:r>
          </a:p>
        </p:txBody>
      </p:sp>
      <p:sp>
        <p:nvSpPr>
          <p:cNvPr id="3" name="Content Placeholder 2">
            <a:extLst>
              <a:ext uri="{FF2B5EF4-FFF2-40B4-BE49-F238E27FC236}">
                <a16:creationId xmlns:a16="http://schemas.microsoft.com/office/drawing/2014/main" id="{4DF813DC-27CC-0320-5848-C9EDF92026F8}"/>
              </a:ext>
            </a:extLst>
          </p:cNvPr>
          <p:cNvSpPr>
            <a:spLocks noGrp="1"/>
          </p:cNvSpPr>
          <p:nvPr>
            <p:ph idx="1"/>
          </p:nvPr>
        </p:nvSpPr>
        <p:spPr>
          <a:xfrm>
            <a:off x="581192" y="2340864"/>
            <a:ext cx="11029615" cy="4516801"/>
          </a:xfrm>
        </p:spPr>
        <p:txBody>
          <a:bodyPr>
            <a:normAutofit fontScale="92500" lnSpcReduction="10000"/>
          </a:bodyPr>
          <a:lstStyle/>
          <a:p>
            <a:pPr marL="305435" indent="-305435"/>
            <a:r>
              <a:rPr lang="en-US"/>
              <a:t>Server costs</a:t>
            </a:r>
          </a:p>
          <a:p>
            <a:pPr marL="629920" indent="-305435">
              <a:spcBef>
                <a:spcPts val="20"/>
              </a:spcBef>
              <a:buFont typeface="Courier New" panose="05020102010507070707" pitchFamily="18" charset="2"/>
              <a:buChar char="o"/>
            </a:pPr>
            <a:r>
              <a:rPr lang="en-US" sz="1200">
                <a:latin typeface="Gill Sans MT"/>
              </a:rPr>
              <a:t>Estimated size of data center: 500 square feet</a:t>
            </a:r>
          </a:p>
          <a:p>
            <a:pPr marL="629920" lvl="1" indent="-305435">
              <a:buFont typeface="Courier New" panose="05020102010507070707" pitchFamily="18" charset="2"/>
              <a:buChar char="o"/>
            </a:pPr>
            <a:r>
              <a:rPr lang="en-US" sz="1200">
                <a:latin typeface="Gill Sans MT"/>
              </a:rPr>
              <a:t>Costs for a small data center: $800,000-$2,000,000</a:t>
            </a:r>
          </a:p>
          <a:p>
            <a:pPr marL="629920" indent="-305435">
              <a:spcBef>
                <a:spcPts val="20"/>
              </a:spcBef>
              <a:buFont typeface="Courier New" panose="05020102010507070707" pitchFamily="18" charset="2"/>
              <a:buChar char="o"/>
            </a:pPr>
            <a:r>
              <a:rPr lang="en-US" sz="1200">
                <a:solidFill>
                  <a:srgbClr val="404040"/>
                </a:solidFill>
                <a:latin typeface="Gill Sans MT"/>
              </a:rPr>
              <a:t>Server Racks: $1,500 per 42U rack</a:t>
            </a:r>
          </a:p>
          <a:p>
            <a:pPr marL="629920" lvl="1" indent="-305435">
              <a:buFont typeface="Courier New" panose="05020102010507070707" pitchFamily="18" charset="2"/>
              <a:buChar char="o"/>
            </a:pPr>
            <a:r>
              <a:rPr lang="en-US" sz="1200">
                <a:solidFill>
                  <a:srgbClr val="404040"/>
                </a:solidFill>
                <a:latin typeface="Gill Sans MT"/>
              </a:rPr>
              <a:t>Servers: $3,000 per server unit</a:t>
            </a:r>
            <a:endParaRPr lang="en-US"/>
          </a:p>
          <a:p>
            <a:pPr marL="305435" indent="-305435"/>
            <a:r>
              <a:rPr lang="en-US">
                <a:solidFill>
                  <a:srgbClr val="404040"/>
                </a:solidFill>
                <a:latin typeface="Gill Sans MT"/>
              </a:rPr>
              <a:t>Wiring costs</a:t>
            </a:r>
            <a:endParaRPr lang="en-US" sz="1200">
              <a:solidFill>
                <a:srgbClr val="404040"/>
              </a:solidFill>
              <a:latin typeface="Gill Sans MT"/>
            </a:endParaRPr>
          </a:p>
          <a:p>
            <a:pPr marL="629920" lvl="1" indent="-305435">
              <a:buFont typeface="Courier New" panose="05020102010507070707" pitchFamily="18" charset="2"/>
              <a:buChar char="o"/>
            </a:pPr>
            <a:r>
              <a:rPr lang="en-US" sz="1200">
                <a:solidFill>
                  <a:srgbClr val="404040"/>
                </a:solidFill>
                <a:latin typeface="Gill Sans MT"/>
              </a:rPr>
              <a:t>Electrical</a:t>
            </a:r>
            <a:r>
              <a:rPr lang="en-US" sz="1200">
                <a:solidFill>
                  <a:srgbClr val="404040"/>
                </a:solidFill>
                <a:ea typeface="+mn-lt"/>
                <a:cs typeface="+mn-lt"/>
              </a:rPr>
              <a:t> Installment: $28,000-$70,000</a:t>
            </a:r>
            <a:endParaRPr lang="en-US" sz="1200">
              <a:solidFill>
                <a:srgbClr val="404040"/>
              </a:solidFill>
              <a:latin typeface="Gill Sans MT"/>
            </a:endParaRPr>
          </a:p>
          <a:p>
            <a:pPr marL="629920" lvl="1" indent="-305435">
              <a:buFont typeface="Courier New" panose="05020102010507070707" pitchFamily="18" charset="2"/>
              <a:buChar char="o"/>
            </a:pPr>
            <a:r>
              <a:rPr lang="en-US" sz="1200">
                <a:solidFill>
                  <a:srgbClr val="404040"/>
                </a:solidFill>
                <a:ea typeface="+mn-lt"/>
                <a:cs typeface="+mn-lt"/>
              </a:rPr>
              <a:t>Backup Generator: $15,000</a:t>
            </a:r>
            <a:endParaRPr lang="en-US" sz="1200"/>
          </a:p>
          <a:p>
            <a:pPr marL="629920" lvl="1" indent="-305435">
              <a:buFont typeface="Courier New" panose="05020102010507070707" pitchFamily="18" charset="2"/>
              <a:buChar char="o"/>
            </a:pPr>
            <a:r>
              <a:rPr lang="en-US" sz="1200">
                <a:solidFill>
                  <a:srgbClr val="404040"/>
                </a:solidFill>
                <a:ea typeface="+mn-lt"/>
                <a:cs typeface="+mn-lt"/>
              </a:rPr>
              <a:t>Network cable/fiber optic cost: $500-$1,000 per data point</a:t>
            </a:r>
            <a:endParaRPr lang="en-US"/>
          </a:p>
          <a:p>
            <a:pPr marL="305435" indent="-305435"/>
            <a:r>
              <a:rPr lang="en-US">
                <a:solidFill>
                  <a:srgbClr val="404040"/>
                </a:solidFill>
                <a:latin typeface="Gill Sans MT" panose="020B0502020104020203"/>
              </a:rPr>
              <a:t>Ongoing costs</a:t>
            </a:r>
            <a:endParaRPr lang="en-US" sz="1200">
              <a:solidFill>
                <a:srgbClr val="404040"/>
              </a:solidFill>
              <a:latin typeface="Gill Sans MT" panose="020B0502020104020203"/>
            </a:endParaRPr>
          </a:p>
          <a:p>
            <a:pPr marL="629920" lvl="1" indent="-305435">
              <a:buFont typeface="Courier New" panose="05020102010507070707" pitchFamily="18" charset="2"/>
              <a:buChar char="o"/>
            </a:pPr>
            <a:r>
              <a:rPr lang="en-US" sz="1200">
                <a:solidFill>
                  <a:srgbClr val="404040"/>
                </a:solidFill>
                <a:latin typeface="Gill Sans MT" panose="020B0502020104020203"/>
              </a:rPr>
              <a:t>Labor</a:t>
            </a:r>
            <a:r>
              <a:rPr lang="en-US" sz="1200">
                <a:solidFill>
                  <a:srgbClr val="404040"/>
                </a:solidFill>
                <a:ea typeface="+mn-lt"/>
                <a:cs typeface="+mn-lt"/>
              </a:rPr>
              <a:t> costs: $50-$150 per hour</a:t>
            </a:r>
            <a:endParaRPr lang="en-US" sz="1200">
              <a:solidFill>
                <a:srgbClr val="404040"/>
              </a:solidFill>
              <a:latin typeface="Gill Sans MT" panose="020B0502020104020203"/>
            </a:endParaRPr>
          </a:p>
          <a:p>
            <a:pPr marL="629920" lvl="1" indent="-305435">
              <a:buFont typeface="Courier New" panose="05020102010507070707" pitchFamily="18" charset="2"/>
              <a:buChar char="o"/>
            </a:pPr>
            <a:r>
              <a:rPr lang="en-US" sz="1200">
                <a:solidFill>
                  <a:srgbClr val="404040"/>
                </a:solidFill>
                <a:ea typeface="+mn-lt"/>
                <a:cs typeface="+mn-lt"/>
              </a:rPr>
              <a:t>Electricity: $150 per kW/month</a:t>
            </a:r>
            <a:endParaRPr lang="en-US" sz="1200"/>
          </a:p>
          <a:p>
            <a:pPr marL="629920" lvl="1" indent="-305435">
              <a:buFont typeface="Courier New" panose="05020102010507070707" pitchFamily="18" charset="2"/>
              <a:buChar char="o"/>
            </a:pPr>
            <a:r>
              <a:rPr lang="en-US" sz="1200">
                <a:solidFill>
                  <a:srgbClr val="404040"/>
                </a:solidFill>
                <a:ea typeface="+mn-lt"/>
                <a:cs typeface="+mn-lt"/>
              </a:rPr>
              <a:t>Internet: $80 per/month</a:t>
            </a:r>
            <a:endParaRPr lang="en-US"/>
          </a:p>
          <a:p>
            <a:pPr marL="305435" indent="-305435"/>
            <a:r>
              <a:rPr lang="en-US"/>
              <a:t>Additional costs</a:t>
            </a:r>
          </a:p>
          <a:p>
            <a:pPr marL="629920" lvl="1" indent="-305435">
              <a:buFont typeface="Courier New" panose="05020102010507070707" pitchFamily="18" charset="2"/>
              <a:buChar char="o"/>
            </a:pPr>
            <a:r>
              <a:rPr lang="en-US" sz="1200">
                <a:ea typeface="+mn-lt"/>
                <a:cs typeface="+mn-lt"/>
              </a:rPr>
              <a:t>Permits, inspections, and troubleshooting: $1,000-$5,000</a:t>
            </a:r>
            <a:endParaRPr lang="en-US" sz="1200"/>
          </a:p>
          <a:p>
            <a:pPr marL="305435" indent="-305435"/>
            <a:endParaRPr lang="en-US"/>
          </a:p>
        </p:txBody>
      </p:sp>
    </p:spTree>
    <p:extLst>
      <p:ext uri="{BB962C8B-B14F-4D97-AF65-F5344CB8AC3E}">
        <p14:creationId xmlns:p14="http://schemas.microsoft.com/office/powerpoint/2010/main" val="335450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BB5F-B54D-6857-B320-DA4E1762CD98}"/>
              </a:ext>
            </a:extLst>
          </p:cNvPr>
          <p:cNvSpPr>
            <a:spLocks noGrp="1"/>
          </p:cNvSpPr>
          <p:nvPr>
            <p:ph type="title"/>
          </p:nvPr>
        </p:nvSpPr>
        <p:spPr/>
        <p:txBody>
          <a:bodyPr/>
          <a:lstStyle/>
          <a:p>
            <a:r>
              <a:rPr lang="en-US" dirty="0"/>
              <a:t>ESTIMATED COST (software)</a:t>
            </a:r>
          </a:p>
        </p:txBody>
      </p:sp>
      <p:sp>
        <p:nvSpPr>
          <p:cNvPr id="3" name="Content Placeholder 2">
            <a:extLst>
              <a:ext uri="{FF2B5EF4-FFF2-40B4-BE49-F238E27FC236}">
                <a16:creationId xmlns:a16="http://schemas.microsoft.com/office/drawing/2014/main" id="{4DF813DC-27CC-0320-5848-C9EDF92026F8}"/>
              </a:ext>
            </a:extLst>
          </p:cNvPr>
          <p:cNvSpPr>
            <a:spLocks noGrp="1"/>
          </p:cNvSpPr>
          <p:nvPr>
            <p:ph idx="1"/>
          </p:nvPr>
        </p:nvSpPr>
        <p:spPr/>
        <p:txBody>
          <a:bodyPr>
            <a:normAutofit lnSpcReduction="10000"/>
          </a:bodyPr>
          <a:lstStyle/>
          <a:p>
            <a:pPr marL="305435" indent="-305435"/>
            <a:r>
              <a:rPr lang="en-US" dirty="0"/>
              <a:t>Core Software Costs:</a:t>
            </a:r>
          </a:p>
          <a:p>
            <a:pPr marL="629920" lvl="1" indent="-285750">
              <a:buFont typeface="Courier New" panose="05020102010507070707" pitchFamily="18" charset="2"/>
              <a:buChar char="o"/>
            </a:pPr>
            <a:r>
              <a:rPr lang="en-US" sz="1200"/>
              <a:t>Licensed software package: $50,000 - $100,000</a:t>
            </a:r>
          </a:p>
          <a:p>
            <a:pPr marL="629920" lvl="1" indent="-285750">
              <a:buFont typeface="Courier New" panose="05020102010507070707" pitchFamily="18" charset="2"/>
              <a:buChar char="o"/>
            </a:pPr>
            <a:r>
              <a:rPr lang="en-US" sz="1200"/>
              <a:t>Software with Customization: $100,000 - $250,000</a:t>
            </a:r>
          </a:p>
          <a:p>
            <a:pPr marL="305435" indent="-305435"/>
            <a:r>
              <a:rPr lang="en-US" dirty="0"/>
              <a:t>Additional Software Costs:</a:t>
            </a:r>
          </a:p>
          <a:p>
            <a:pPr marL="629920" lvl="1" indent="-285750">
              <a:buFont typeface="Courier New" panose="05020102010507070707" pitchFamily="18" charset="2"/>
              <a:buChar char="o"/>
            </a:pPr>
            <a:r>
              <a:rPr lang="en-US" sz="1200"/>
              <a:t>Implementation: $20,000-$50,000</a:t>
            </a:r>
          </a:p>
          <a:p>
            <a:pPr marL="629920" lvl="1" indent="-285750">
              <a:buFont typeface="Courier New" panose="05020102010507070707" pitchFamily="18" charset="2"/>
              <a:buChar char="o"/>
            </a:pPr>
            <a:r>
              <a:rPr lang="en-US" sz="1200"/>
              <a:t>Annual Maintenance: 15% – 20% of initial investment per year</a:t>
            </a:r>
          </a:p>
          <a:p>
            <a:pPr marL="305435" indent="-305435"/>
            <a:r>
              <a:rPr lang="en-US" dirty="0"/>
              <a:t>Infrastructure:</a:t>
            </a:r>
          </a:p>
          <a:p>
            <a:pPr marL="629920" lvl="1" indent="-285750">
              <a:buFont typeface="Courier New" panose="05020102010507070707" pitchFamily="18" charset="2"/>
              <a:buChar char="o"/>
            </a:pPr>
            <a:r>
              <a:rPr lang="en-US" sz="1200"/>
              <a:t>Cloud Hosting: $1,000 - $3,000</a:t>
            </a:r>
          </a:p>
          <a:p>
            <a:pPr marL="305435" indent="-305435"/>
            <a:r>
              <a:rPr lang="en-US" dirty="0"/>
              <a:t>Estimated Total Cost:</a:t>
            </a:r>
          </a:p>
          <a:p>
            <a:pPr marL="629920" lvl="1" indent="-285750">
              <a:buFont typeface="Courier New" panose="05020102010507070707" pitchFamily="18" charset="2"/>
              <a:buChar char="o"/>
            </a:pPr>
            <a:r>
              <a:rPr lang="en-US" sz="1200"/>
              <a:t>Initial Investment: $100,000 - $250,000</a:t>
            </a:r>
          </a:p>
          <a:p>
            <a:pPr marL="629920" lvl="1" indent="-285750">
              <a:buFont typeface="Courier New" panose="05020102010507070707" pitchFamily="18" charset="2"/>
              <a:buChar char="o"/>
            </a:pPr>
            <a:r>
              <a:rPr lang="en-US" sz="1200"/>
              <a:t>Annual Operating Cost: $10,000 - $50,000 for costs outside of personnel salaries</a:t>
            </a:r>
          </a:p>
        </p:txBody>
      </p:sp>
    </p:spTree>
    <p:extLst>
      <p:ext uri="{BB962C8B-B14F-4D97-AF65-F5344CB8AC3E}">
        <p14:creationId xmlns:p14="http://schemas.microsoft.com/office/powerpoint/2010/main" val="886219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BB5F-B54D-6857-B320-DA4E1762CD98}"/>
              </a:ext>
            </a:extLst>
          </p:cNvPr>
          <p:cNvSpPr>
            <a:spLocks noGrp="1"/>
          </p:cNvSpPr>
          <p:nvPr>
            <p:ph type="title"/>
          </p:nvPr>
        </p:nvSpPr>
        <p:spPr/>
        <p:txBody>
          <a:bodyPr/>
          <a:lstStyle/>
          <a:p>
            <a:r>
              <a:rPr lang="en-US" dirty="0"/>
              <a:t>ESTIMATED COST (Personnel)</a:t>
            </a:r>
          </a:p>
        </p:txBody>
      </p:sp>
      <p:sp>
        <p:nvSpPr>
          <p:cNvPr id="3" name="Content Placeholder 2">
            <a:extLst>
              <a:ext uri="{FF2B5EF4-FFF2-40B4-BE49-F238E27FC236}">
                <a16:creationId xmlns:a16="http://schemas.microsoft.com/office/drawing/2014/main" id="{4DF813DC-27CC-0320-5848-C9EDF92026F8}"/>
              </a:ext>
            </a:extLst>
          </p:cNvPr>
          <p:cNvSpPr>
            <a:spLocks noGrp="1"/>
          </p:cNvSpPr>
          <p:nvPr>
            <p:ph idx="1"/>
          </p:nvPr>
        </p:nvSpPr>
        <p:spPr>
          <a:xfrm>
            <a:off x="581192" y="2210522"/>
            <a:ext cx="11029615" cy="4647143"/>
          </a:xfrm>
        </p:spPr>
        <p:txBody>
          <a:bodyPr>
            <a:normAutofit fontScale="92500" lnSpcReduction="20000"/>
          </a:bodyPr>
          <a:lstStyle/>
          <a:p>
            <a:pPr marL="305435" indent="-305435"/>
            <a:r>
              <a:rPr lang="en-US">
                <a:ea typeface="+mn-lt"/>
                <a:cs typeface="+mn-lt"/>
              </a:rPr>
              <a:t>Frontend Developer: </a:t>
            </a:r>
          </a:p>
          <a:p>
            <a:pPr marL="629920" lvl="1" indent="-305435">
              <a:buFont typeface="Courier New" panose="05020102010507070707" pitchFamily="18" charset="2"/>
              <a:buChar char="o"/>
            </a:pPr>
            <a:r>
              <a:rPr lang="en-US" sz="1200">
                <a:ea typeface="+mn-lt"/>
                <a:cs typeface="+mn-lt"/>
              </a:rPr>
              <a:t>$112,039 yearly</a:t>
            </a:r>
            <a:endParaRPr lang="en-US" sz="1200"/>
          </a:p>
          <a:p>
            <a:pPr marL="305435" indent="-305435"/>
            <a:r>
              <a:rPr lang="en-US">
                <a:ea typeface="+mn-lt"/>
                <a:cs typeface="+mn-lt"/>
              </a:rPr>
              <a:t>Backend Developer: </a:t>
            </a:r>
            <a:endParaRPr lang="en-US" err="1">
              <a:ea typeface="+mn-lt"/>
              <a:cs typeface="+mn-lt"/>
            </a:endParaRPr>
          </a:p>
          <a:p>
            <a:pPr marL="629920" lvl="1" indent="-305435">
              <a:buFont typeface="Courier New" panose="05020102010507070707" pitchFamily="18" charset="2"/>
              <a:buChar char="o"/>
            </a:pPr>
            <a:r>
              <a:rPr lang="en-US" sz="1200">
                <a:ea typeface="+mn-lt"/>
                <a:cs typeface="+mn-lt"/>
              </a:rPr>
              <a:t>$158,331 yearly</a:t>
            </a:r>
            <a:endParaRPr lang="en-US" sz="1200"/>
          </a:p>
          <a:p>
            <a:pPr marL="305435" indent="-305435"/>
            <a:r>
              <a:rPr lang="en-US">
                <a:ea typeface="+mn-lt"/>
                <a:cs typeface="+mn-lt"/>
              </a:rPr>
              <a:t>DevOps Engineer(s): </a:t>
            </a:r>
          </a:p>
          <a:p>
            <a:pPr marL="629920" lvl="1" indent="-305435">
              <a:buFont typeface="Courier New" panose="05020102010507070707" pitchFamily="18" charset="2"/>
              <a:buChar char="o"/>
            </a:pPr>
            <a:r>
              <a:rPr lang="en-US" sz="1200">
                <a:ea typeface="+mn-lt"/>
                <a:cs typeface="+mn-lt"/>
              </a:rPr>
              <a:t>$125,908 yearly</a:t>
            </a:r>
            <a:endParaRPr lang="en-US" sz="1200"/>
          </a:p>
          <a:p>
            <a:pPr marL="305435" indent="-305435"/>
            <a:r>
              <a:rPr lang="en-US">
                <a:ea typeface="+mn-lt"/>
                <a:cs typeface="+mn-lt"/>
              </a:rPr>
              <a:t>Maintenance (Six-month duration): </a:t>
            </a:r>
            <a:endParaRPr lang="en-US"/>
          </a:p>
          <a:p>
            <a:pPr marL="629920" lvl="1" indent="-305435">
              <a:buFont typeface="Courier New" panose="05020102010507070707" pitchFamily="18" charset="2"/>
              <a:buChar char="o"/>
            </a:pPr>
            <a:r>
              <a:rPr lang="en-US" sz="1200">
                <a:ea typeface="+mn-lt"/>
                <a:cs typeface="+mn-lt"/>
              </a:rPr>
              <a:t>Calculated at 12% of development costs.</a:t>
            </a:r>
            <a:endParaRPr lang="en-US" sz="1200"/>
          </a:p>
          <a:p>
            <a:pPr marL="629920" lvl="1" indent="-305435">
              <a:buFont typeface="Courier New" panose="05020102010507070707" pitchFamily="18" charset="2"/>
              <a:buChar char="o"/>
            </a:pPr>
            <a:r>
              <a:rPr lang="en-US" sz="1200">
                <a:ea typeface="+mn-lt"/>
                <a:cs typeface="+mn-lt"/>
              </a:rPr>
              <a:t>Estimated at $39,627.80</a:t>
            </a:r>
            <a:endParaRPr lang="en-US" sz="1200"/>
          </a:p>
          <a:p>
            <a:pPr marL="305435" indent="-305435"/>
            <a:r>
              <a:rPr lang="en-US">
                <a:ea typeface="+mn-lt"/>
                <a:cs typeface="+mn-lt"/>
              </a:rPr>
              <a:t>Training Cost (Six-month duration):</a:t>
            </a:r>
            <a:endParaRPr lang="en-US"/>
          </a:p>
          <a:p>
            <a:pPr marL="629920" lvl="1" indent="-305435">
              <a:buFont typeface="Courier New" panose="05020102010507070707" pitchFamily="18" charset="2"/>
              <a:buChar char="o"/>
            </a:pPr>
            <a:r>
              <a:rPr lang="en-US" sz="1200">
                <a:ea typeface="+mn-lt"/>
                <a:cs typeface="+mn-lt"/>
              </a:rPr>
              <a:t>A one-time cost of $5,000</a:t>
            </a:r>
            <a:endParaRPr lang="en-US" sz="1200"/>
          </a:p>
          <a:p>
            <a:pPr marL="305435" indent="-305435"/>
            <a:r>
              <a:rPr lang="en-US">
                <a:ea typeface="+mn-lt"/>
                <a:cs typeface="+mn-lt"/>
              </a:rPr>
              <a:t>Project Management (Six-month duration): </a:t>
            </a:r>
            <a:endParaRPr lang="en-US"/>
          </a:p>
          <a:p>
            <a:pPr marL="629920" lvl="1" indent="-305435">
              <a:buFont typeface="Courier New" panose="05020102010507070707" pitchFamily="18" charset="2"/>
              <a:buChar char="o"/>
            </a:pPr>
            <a:r>
              <a:rPr lang="en-US" sz="1200">
                <a:ea typeface="+mn-lt"/>
                <a:cs typeface="+mn-lt"/>
              </a:rPr>
              <a:t>Estimated at $112,039</a:t>
            </a:r>
            <a:endParaRPr lang="en-US" sz="1200"/>
          </a:p>
          <a:p>
            <a:pPr marL="305435" indent="-305435"/>
            <a:r>
              <a:rPr lang="en-US">
                <a:ea typeface="+mn-lt"/>
                <a:cs typeface="+mn-lt"/>
              </a:rPr>
              <a:t>Total Costs for Five Developers over Six Months:</a:t>
            </a:r>
            <a:endParaRPr lang="en-US"/>
          </a:p>
          <a:p>
            <a:pPr marL="629920" lvl="1" indent="-305435">
              <a:buFont typeface="Courier New" panose="05020102010507070707" pitchFamily="18" charset="2"/>
              <a:buChar char="o"/>
            </a:pPr>
            <a:r>
              <a:rPr lang="en-US" sz="1200">
                <a:ea typeface="+mn-lt"/>
                <a:cs typeface="+mn-lt"/>
              </a:rPr>
              <a:t>Estimated at $817,130.15</a:t>
            </a:r>
            <a:endParaRPr lang="en-US" sz="1200"/>
          </a:p>
          <a:p>
            <a:pPr marL="305435" indent="-305435"/>
            <a:endParaRPr lang="en-US"/>
          </a:p>
        </p:txBody>
      </p:sp>
    </p:spTree>
    <p:extLst>
      <p:ext uri="{BB962C8B-B14F-4D97-AF65-F5344CB8AC3E}">
        <p14:creationId xmlns:p14="http://schemas.microsoft.com/office/powerpoint/2010/main" val="1317507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BB5F-B54D-6857-B320-DA4E1762CD98}"/>
              </a:ext>
            </a:extLst>
          </p:cNvPr>
          <p:cNvSpPr>
            <a:spLocks noGrp="1"/>
          </p:cNvSpPr>
          <p:nvPr>
            <p:ph type="title"/>
          </p:nvPr>
        </p:nvSpPr>
        <p:spPr>
          <a:xfrm>
            <a:off x="581192" y="702156"/>
            <a:ext cx="11029616" cy="998220"/>
          </a:xfrm>
        </p:spPr>
        <p:txBody>
          <a:bodyPr/>
          <a:lstStyle/>
          <a:p>
            <a:r>
              <a:rPr lang="en-US"/>
              <a:t>Project TIMELINE </a:t>
            </a:r>
          </a:p>
        </p:txBody>
      </p:sp>
      <p:sp>
        <p:nvSpPr>
          <p:cNvPr id="3" name="Content Placeholder 2">
            <a:extLst>
              <a:ext uri="{FF2B5EF4-FFF2-40B4-BE49-F238E27FC236}">
                <a16:creationId xmlns:a16="http://schemas.microsoft.com/office/drawing/2014/main" id="{4DF813DC-27CC-0320-5848-C9EDF92026F8}"/>
              </a:ext>
            </a:extLst>
          </p:cNvPr>
          <p:cNvSpPr>
            <a:spLocks noGrp="1"/>
          </p:cNvSpPr>
          <p:nvPr>
            <p:ph idx="1"/>
          </p:nvPr>
        </p:nvSpPr>
        <p:spPr/>
        <p:txBody>
          <a:bodyPr vert="horz" lIns="91440" tIns="45720" rIns="91440" bIns="45720" rtlCol="0" anchor="t">
            <a:normAutofit/>
          </a:bodyPr>
          <a:lstStyle/>
          <a:p>
            <a:pPr marL="305435" indent="-305435"/>
            <a:r>
              <a:rPr lang="en-US"/>
              <a:t>09/20/2024 admin.py complete</a:t>
            </a:r>
          </a:p>
          <a:p>
            <a:pPr marL="305435" indent="-305435"/>
            <a:endParaRPr lang="en-US"/>
          </a:p>
          <a:p>
            <a:pPr marL="305435" indent="-305435"/>
            <a:r>
              <a:rPr lang="en-US"/>
              <a:t>09/27/2024 app.py complete</a:t>
            </a:r>
          </a:p>
          <a:p>
            <a:pPr marL="305435" indent="-305435"/>
            <a:endParaRPr lang="en-US"/>
          </a:p>
          <a:p>
            <a:pPr marL="305435" indent="-305435"/>
            <a:r>
              <a:rPr lang="en-US"/>
              <a:t>10/4/2024 models.py and urls.py complete</a:t>
            </a:r>
          </a:p>
          <a:p>
            <a:pPr marL="305435" indent="-305435"/>
            <a:endParaRPr lang="en-US"/>
          </a:p>
          <a:p>
            <a:pPr marL="305435" indent="-305435"/>
            <a:r>
              <a:rPr lang="en-US"/>
              <a:t>10/10/2024 forms.py and views.py complete</a:t>
            </a:r>
          </a:p>
          <a:p>
            <a:pPr marL="305435" indent="-305435"/>
            <a:endParaRPr lang="en-US"/>
          </a:p>
          <a:p>
            <a:pPr marL="305435" indent="-305435"/>
            <a:r>
              <a:rPr lang="en-US"/>
              <a:t>10/16/2024 tests.py complete</a:t>
            </a:r>
          </a:p>
        </p:txBody>
      </p:sp>
    </p:spTree>
    <p:extLst>
      <p:ext uri="{BB962C8B-B14F-4D97-AF65-F5344CB8AC3E}">
        <p14:creationId xmlns:p14="http://schemas.microsoft.com/office/powerpoint/2010/main" val="522961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45FF-B172-8A68-BA9A-B8F2E04B5DBC}"/>
              </a:ext>
            </a:extLst>
          </p:cNvPr>
          <p:cNvSpPr>
            <a:spLocks noGrp="1"/>
          </p:cNvSpPr>
          <p:nvPr>
            <p:ph type="title"/>
          </p:nvPr>
        </p:nvSpPr>
        <p:spPr/>
        <p:txBody>
          <a:bodyPr/>
          <a:lstStyle/>
          <a:p>
            <a:r>
              <a:rPr lang="en-US"/>
              <a:t>Functional requirements</a:t>
            </a:r>
          </a:p>
        </p:txBody>
      </p:sp>
      <p:pic>
        <p:nvPicPr>
          <p:cNvPr id="5" name="Picture Placeholder 4" descr="A group of people standing around a computer&#10;&#10;Description automatically generated">
            <a:extLst>
              <a:ext uri="{FF2B5EF4-FFF2-40B4-BE49-F238E27FC236}">
                <a16:creationId xmlns:a16="http://schemas.microsoft.com/office/drawing/2014/main" id="{B8CED584-A780-1C46-4776-CC3D56F82359}"/>
              </a:ext>
            </a:extLst>
          </p:cNvPr>
          <p:cNvPicPr>
            <a:picLocks noGrp="1" noChangeAspect="1"/>
          </p:cNvPicPr>
          <p:nvPr>
            <p:ph type="pic" sz="quarter" idx="19"/>
          </p:nvPr>
        </p:nvPicPr>
        <p:blipFill>
          <a:blip r:embed="rId2"/>
          <a:srcRect t="33246" r="-183" b="39422"/>
          <a:stretch/>
        </p:blipFill>
        <p:spPr>
          <a:xfrm>
            <a:off x="457200" y="639668"/>
            <a:ext cx="11276788" cy="1977671"/>
          </a:xfrm>
        </p:spPr>
      </p:pic>
      <p:sp>
        <p:nvSpPr>
          <p:cNvPr id="4" name="Content Placeholder 3">
            <a:extLst>
              <a:ext uri="{FF2B5EF4-FFF2-40B4-BE49-F238E27FC236}">
                <a16:creationId xmlns:a16="http://schemas.microsoft.com/office/drawing/2014/main" id="{88A7AE45-57D8-64DE-60A2-1F73DD22FCBF}"/>
              </a:ext>
            </a:extLst>
          </p:cNvPr>
          <p:cNvSpPr>
            <a:spLocks noGrp="1"/>
          </p:cNvSpPr>
          <p:nvPr>
            <p:ph sz="quarter" idx="4"/>
          </p:nvPr>
        </p:nvSpPr>
        <p:spPr>
          <a:xfrm>
            <a:off x="4193769" y="2721209"/>
            <a:ext cx="7530871" cy="3989572"/>
          </a:xfrm>
        </p:spPr>
        <p:txBody>
          <a:bodyPr>
            <a:normAutofit/>
          </a:bodyPr>
          <a:lstStyle/>
          <a:p>
            <a:pPr marL="283210" indent="-283210"/>
            <a:r>
              <a:rPr lang="en-US" sz="1400" b="1"/>
              <a:t>Registering Page: </a:t>
            </a:r>
            <a:r>
              <a:rPr lang="en-US" sz="1200"/>
              <a:t>Patients will have the ability to register on the website and create a personal account to keep in the system.</a:t>
            </a:r>
            <a:endParaRPr lang="en-US" sz="1200" b="1"/>
          </a:p>
          <a:p>
            <a:pPr marL="283210" indent="-283210"/>
            <a:r>
              <a:rPr lang="en-US" sz="1400" b="1"/>
              <a:t>Log-in and Account Information Retrieval: </a:t>
            </a:r>
            <a:r>
              <a:rPr lang="en-US" sz="1200">
                <a:latin typeface="Gill Sans MT"/>
                <a:cs typeface="Arial"/>
              </a:rPr>
              <a:t>After registering patients shall have the ability to go to our login page and securely login with an authentication method. After logging in patients will be able to view their accounts and information including personal and medical information. </a:t>
            </a:r>
          </a:p>
          <a:p>
            <a:pPr marL="283210" indent="-283210"/>
            <a:r>
              <a:rPr lang="en-US" sz="1400" b="1"/>
              <a:t>Homepage: </a:t>
            </a:r>
            <a:r>
              <a:rPr lang="en-US" sz="1200">
                <a:latin typeface="Gill Sans MT"/>
                <a:cs typeface="Arial"/>
              </a:rPr>
              <a:t>One of the key pages of the website will provide patients with an overview of the hospital, offering quick and easy access to all fundamental services and information</a:t>
            </a:r>
          </a:p>
          <a:p>
            <a:pPr marL="283210" indent="-283210"/>
            <a:r>
              <a:rPr lang="en-US" sz="1400" b="1"/>
              <a:t>Doctor and Department Pages: </a:t>
            </a:r>
            <a:r>
              <a:rPr lang="en-US" sz="1200">
                <a:latin typeface="Gill Sans MT"/>
                <a:cs typeface="Arial"/>
              </a:rPr>
              <a:t>Patients will be able to explore a directory of hospital departments and doctors, each with its own page on our website. The doctor directory will give patients detailed info, such as their licenses, specialties, qualifications, availability, and contact details. The department page will showcase all the areas our hospital specializes in, offering patients clear and specific information about each one.</a:t>
            </a:r>
          </a:p>
          <a:p>
            <a:pPr marL="283210" indent="-283210"/>
            <a:r>
              <a:rPr lang="en-US" sz="1400" b="1"/>
              <a:t>Appointment Page: </a:t>
            </a:r>
            <a:r>
              <a:rPr lang="en-US" sz="1200"/>
              <a:t>Patients will be able to easily book appointments with a doctor of their choice.</a:t>
            </a:r>
          </a:p>
          <a:p>
            <a:pPr marL="283210" indent="-283210"/>
            <a:r>
              <a:rPr lang="en-US" sz="1400" b="1"/>
              <a:t>Contact Us Page: </a:t>
            </a:r>
            <a:r>
              <a:rPr lang="en-US" sz="1200"/>
              <a:t>Website will feature a page where patients can find contact details for hospital administration and support staff, along with the addresses of our facilities. </a:t>
            </a:r>
          </a:p>
          <a:p>
            <a:pPr marL="283210" indent="-283210"/>
            <a:endParaRPr lang="en-US" sz="1400" b="1"/>
          </a:p>
        </p:txBody>
      </p:sp>
    </p:spTree>
    <p:extLst>
      <p:ext uri="{BB962C8B-B14F-4D97-AF65-F5344CB8AC3E}">
        <p14:creationId xmlns:p14="http://schemas.microsoft.com/office/powerpoint/2010/main" val="3685854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8" name="Rectangle 7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78">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Rectangle 7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81" name="Rectangle 80">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Long shot of a hallway&#10;&#10;Description automatically generated">
            <a:extLst>
              <a:ext uri="{FF2B5EF4-FFF2-40B4-BE49-F238E27FC236}">
                <a16:creationId xmlns:a16="http://schemas.microsoft.com/office/drawing/2014/main" id="{6B6F4A7A-B00C-8F8B-A760-2DB0F0B7F05E}"/>
              </a:ext>
            </a:extLst>
          </p:cNvPr>
          <p:cNvPicPr>
            <a:picLocks noGrp="1" noChangeAspect="1"/>
          </p:cNvPicPr>
          <p:nvPr>
            <p:ph type="pic" sz="quarter" idx="13"/>
          </p:nvPr>
        </p:nvPicPr>
        <p:blipFill>
          <a:blip r:embed="rId2"/>
          <a:srcRect r="11111"/>
          <a:stretch/>
        </p:blipFill>
        <p:spPr>
          <a:xfrm>
            <a:off x="20" y="10"/>
            <a:ext cx="12191980" cy="68579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82" name="Rectangle 8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8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7095B4">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8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84">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7095B4">
              <a:alpha val="40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AC86E44-F88E-0789-72A6-B968753F5764}"/>
              </a:ext>
            </a:extLst>
          </p:cNvPr>
          <p:cNvSpPr>
            <a:spLocks noGrp="1"/>
          </p:cNvSpPr>
          <p:nvPr>
            <p:ph type="ctrTitle"/>
          </p:nvPr>
        </p:nvSpPr>
        <p:spPr>
          <a:xfrm>
            <a:off x="7889065" y="2324906"/>
            <a:ext cx="3403426" cy="1588698"/>
          </a:xfrm>
        </p:spPr>
        <p:txBody>
          <a:bodyPr vert="horz" lIns="91440" tIns="45720" rIns="91440" bIns="45720" rtlCol="0" anchor="b">
            <a:normAutofit/>
          </a:bodyPr>
          <a:lstStyle/>
          <a:p>
            <a:pPr>
              <a:lnSpc>
                <a:spcPct val="90000"/>
              </a:lnSpc>
            </a:pPr>
            <a:r>
              <a:rPr lang="en-US" sz="3300">
                <a:solidFill>
                  <a:schemeClr val="bg1"/>
                </a:solidFill>
              </a:rPr>
              <a:t>Non-functional requirements </a:t>
            </a:r>
          </a:p>
        </p:txBody>
      </p:sp>
    </p:spTree>
    <p:extLst>
      <p:ext uri="{BB962C8B-B14F-4D97-AF65-F5344CB8AC3E}">
        <p14:creationId xmlns:p14="http://schemas.microsoft.com/office/powerpoint/2010/main" val="2525168968"/>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037C456-A6DA-4DEE-A3FB-4EC3058FD08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3.xml><?xml version="1.0" encoding="utf-8"?>
<ds:datastoreItem xmlns:ds="http://schemas.openxmlformats.org/officeDocument/2006/customXml" ds:itemID="{5A00B2AC-C335-4100-B8B3-2D9F49A7290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{DCBCFA41-BE2D-48E2-B3CC-3FC96E5C9A42}tf45205285_win32</Template>
  <TotalTime>0</TotalTime>
  <Words>1283</Words>
  <Application>Microsoft Office PowerPoint</Application>
  <PresentationFormat>Widescreen</PresentationFormat>
  <Paragraphs>193</Paragraphs>
  <Slides>34</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Courier New</vt:lpstr>
      <vt:lpstr>Gill Sans MT</vt:lpstr>
      <vt:lpstr>Wingdings 2</vt:lpstr>
      <vt:lpstr>DividendVTI</vt:lpstr>
      <vt:lpstr>HOSPITAL MANAGEMENT SYSTEM</vt:lpstr>
      <vt:lpstr>objective</vt:lpstr>
      <vt:lpstr>COST, EFFORT, and PRICING ESTIMATION</vt:lpstr>
      <vt:lpstr>ESTIMATED COST (hardware)</vt:lpstr>
      <vt:lpstr>ESTIMATED COST (software)</vt:lpstr>
      <vt:lpstr>ESTIMATED COST (Personnel)</vt:lpstr>
      <vt:lpstr>Project TIMELINE </vt:lpstr>
      <vt:lpstr>Functional requirements</vt:lpstr>
      <vt:lpstr>Non-functional requirements </vt:lpstr>
      <vt:lpstr>Product Requirements</vt:lpstr>
      <vt:lpstr>Organizational Requirements</vt:lpstr>
      <vt:lpstr>External Requirements</vt:lpstr>
      <vt:lpstr>CASE DIAGRAM FOR DIFFERENT USERS</vt:lpstr>
      <vt:lpstr>Sequence Diagram for Account Management</vt:lpstr>
      <vt:lpstr>Sequence Diagram for Patient Bookings</vt:lpstr>
      <vt:lpstr>Sequence Diagram for Doctor Bookings</vt:lpstr>
      <vt:lpstr>Sequence Diagram for MEDICAL RECORDS</vt:lpstr>
      <vt:lpstr>Class diagram</vt:lpstr>
      <vt:lpstr>Home</vt:lpstr>
      <vt:lpstr>forms</vt:lpstr>
      <vt:lpstr>Apps</vt:lpstr>
      <vt:lpstr>admin</vt:lpstr>
      <vt:lpstr>URLS</vt:lpstr>
      <vt:lpstr>Model</vt:lpstr>
      <vt:lpstr>Views</vt:lpstr>
      <vt:lpstr>  Model–view–controller  </vt:lpstr>
      <vt:lpstr>PowerPoint Presentation</vt:lpstr>
      <vt:lpstr>Data and Logic</vt:lpstr>
      <vt:lpstr>User Interface</vt:lpstr>
      <vt:lpstr>Controller and Logic Processor</vt:lpstr>
      <vt:lpstr> Data Flow </vt:lpstr>
      <vt:lpstr>Benefits of Model view  controller </vt:lpstr>
      <vt:lpstr>Project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Jenson Antony</dc:creator>
  <cp:lastModifiedBy>Arnan, Tahseen</cp:lastModifiedBy>
  <cp:revision>376</cp:revision>
  <dcterms:created xsi:type="dcterms:W3CDTF">2024-10-24T04:52:22Z</dcterms:created>
  <dcterms:modified xsi:type="dcterms:W3CDTF">2024-11-11T05:49:17Z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